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69" r:id="rId4"/>
  </p:sldMasterIdLst>
  <p:notesMasterIdLst>
    <p:notesMasterId r:id="rId16"/>
  </p:notesMasterIdLst>
  <p:sldIdLst>
    <p:sldId id="468" r:id="rId5"/>
    <p:sldId id="2134803873" r:id="rId6"/>
    <p:sldId id="5174" r:id="rId7"/>
    <p:sldId id="2134803869" r:id="rId8"/>
    <p:sldId id="5267" r:id="rId9"/>
    <p:sldId id="5263" r:id="rId10"/>
    <p:sldId id="5266" r:id="rId11"/>
    <p:sldId id="5275" r:id="rId12"/>
    <p:sldId id="2134803876" r:id="rId13"/>
    <p:sldId id="2134803874" r:id="rId14"/>
    <p:sldId id="355" r:id="rId15"/>
  </p:sldIdLst>
  <p:sldSz cx="9144000" cy="5143500" type="screen16x9"/>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49">
          <p15:clr>
            <a:srgbClr val="A4A3A4"/>
          </p15:clr>
        </p15:guide>
        <p15:guide id="2" orient="horz" pos="2618">
          <p15:clr>
            <a:srgbClr val="A4A3A4"/>
          </p15:clr>
        </p15:guide>
        <p15:guide id="3" orient="horz" pos="1756">
          <p15:clr>
            <a:srgbClr val="A4A3A4"/>
          </p15:clr>
        </p15:guide>
        <p15:guide id="4" orient="horz" pos="1711">
          <p15:clr>
            <a:srgbClr val="A4A3A4"/>
          </p15:clr>
        </p15:guide>
        <p15:guide id="5" orient="horz" pos="123">
          <p15:clr>
            <a:srgbClr val="A4A3A4"/>
          </p15:clr>
        </p15:guide>
        <p15:guide id="6" orient="horz" pos="3117">
          <p15:clr>
            <a:srgbClr val="A4A3A4"/>
          </p15:clr>
        </p15:guide>
        <p15:guide id="7" orient="horz" pos="3026">
          <p15:clr>
            <a:srgbClr val="A4A3A4"/>
          </p15:clr>
        </p15:guide>
        <p15:guide id="8" orient="horz" pos="2845">
          <p15:clr>
            <a:srgbClr val="A4A3A4"/>
          </p15:clr>
        </p15:guide>
        <p15:guide id="9" pos="249">
          <p15:clr>
            <a:srgbClr val="A4A3A4"/>
          </p15:clr>
        </p15:guide>
        <p15:guide id="10" pos="2857">
          <p15:clr>
            <a:srgbClr val="A4A3A4"/>
          </p15:clr>
        </p15:guide>
        <p15:guide id="11" pos="2903">
          <p15:clr>
            <a:srgbClr val="A4A3A4"/>
          </p15:clr>
        </p15:guide>
        <p15:guide id="12" pos="3787">
          <p15:clr>
            <a:srgbClr val="A4A3A4"/>
          </p15:clr>
        </p15:guide>
        <p15:guide id="13" pos="3742">
          <p15:clr>
            <a:srgbClr val="A4A3A4"/>
          </p15:clr>
        </p15:guide>
        <p15:guide id="14" pos="2018">
          <p15:clr>
            <a:srgbClr val="A4A3A4"/>
          </p15:clr>
        </p15:guide>
        <p15:guide id="15" pos="1973">
          <p15:clr>
            <a:srgbClr val="A4A3A4"/>
          </p15:clr>
        </p15:guide>
        <p15:guide id="16" pos="5511">
          <p15:clr>
            <a:srgbClr val="A4A3A4"/>
          </p15:clr>
        </p15:guide>
        <p15:guide id="17" pos="113">
          <p15:clr>
            <a:srgbClr val="A4A3A4"/>
          </p15:clr>
        </p15:guide>
        <p15:guide id="18" pos="5647">
          <p15:clr>
            <a:srgbClr val="A4A3A4"/>
          </p15:clr>
        </p15:guide>
        <p15:guide id="19"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747474"/>
    <a:srgbClr val="A6A6A6"/>
    <a:srgbClr val="B2B2B2"/>
    <a:srgbClr val="EAEAEA"/>
    <a:srgbClr val="FFFDFD"/>
    <a:srgbClr val="FFFDFE"/>
    <a:srgbClr val="FFFEFE"/>
    <a:srgbClr val="FFFE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916" autoAdjust="0"/>
  </p:normalViewPr>
  <p:slideViewPr>
    <p:cSldViewPr snapToObjects="1" showGuides="1">
      <p:cViewPr varScale="1">
        <p:scale>
          <a:sx n="128" d="100"/>
          <a:sy n="128" d="100"/>
        </p:scale>
        <p:origin x="1002" y="120"/>
      </p:cViewPr>
      <p:guideLst>
        <p:guide orient="horz" pos="849"/>
        <p:guide orient="horz" pos="2618"/>
        <p:guide orient="horz" pos="1756"/>
        <p:guide orient="horz" pos="1711"/>
        <p:guide orient="horz" pos="123"/>
        <p:guide orient="horz" pos="3117"/>
        <p:guide orient="horz" pos="3026"/>
        <p:guide orient="horz" pos="2845"/>
        <p:guide pos="249"/>
        <p:guide pos="2857"/>
        <p:guide pos="2903"/>
        <p:guide pos="3787"/>
        <p:guide pos="3742"/>
        <p:guide pos="2018"/>
        <p:guide pos="1973"/>
        <p:guide pos="5511"/>
        <p:guide pos="113"/>
        <p:guide pos="5647"/>
        <p:guide pos="546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F8C568D1-65C2-4CDE-9B8E-4F04E333B056}" type="datetimeFigureOut">
              <a:rPr lang="en-US" smtClean="0"/>
              <a:pPr/>
              <a:t>9/22/2020</a:t>
            </a:fld>
            <a:endParaRPr lang="en-US"/>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917575" y="4714875"/>
            <a:ext cx="4962525" cy="4467225"/>
          </a:xfrm>
          <a:prstGeom prst="rect">
            <a:avLst/>
          </a:prstGeom>
        </p:spPr>
        <p:txBody>
          <a:bodyPr vert="horz" lIns="0" tIns="0" rIns="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DCD5AE8-B077-49EA-8F01-5B4042BFABD6}" type="slidenum">
              <a:rPr lang="en-US" smtClean="0"/>
              <a:pPr/>
              <a:t>‹#›</a:t>
            </a:fld>
            <a:endParaRPr lang="en-US"/>
          </a:p>
        </p:txBody>
      </p:sp>
    </p:spTree>
    <p:extLst>
      <p:ext uri="{BB962C8B-B14F-4D97-AF65-F5344CB8AC3E}">
        <p14:creationId xmlns:p14="http://schemas.microsoft.com/office/powerpoint/2010/main" val="3547395618"/>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1pPr>
    <a:lvl2pPr marL="534988"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2pPr>
    <a:lvl3pPr marL="896938"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3pPr>
    <a:lvl4pPr marL="1249363"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4pPr>
    <a:lvl5pPr marL="1622425" indent="-171450" algn="l" defTabSz="914400" rtl="0" eaLnBrk="1" latinLnBrk="0" hangingPunct="1">
      <a:spcAft>
        <a:spcPts val="600"/>
      </a:spcAft>
      <a:buFont typeface="Arial" pitchFamily="34" charset="0"/>
      <a:buChar char="›"/>
      <a:defRPr sz="14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ontinental.com/en/sustainability/download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Shape the Transformation for a Healthy Ecosystem for Mobility</a:t>
            </a:r>
          </a:p>
          <a:p>
            <a:r>
              <a:rPr lang="en-US" dirty="0"/>
              <a:t>To put it in a nutshell: Sustainability is about making the world a better place. To do so, we constantly need to challenge and change the status quo. Sustainable business practices and behaviors require a huge transformation of our societies and the global economy.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D5AE8-B077-49EA-8F01-5B4042BFABD6}" type="slidenum">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96579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Our Goal: Carbon-neutral Value Chain until 2050</a:t>
            </a:r>
          </a:p>
          <a:p>
            <a:r>
              <a:rPr lang="en-US" dirty="0"/>
              <a:t>Continental is fully committed to the Paris climate agreement. We have therefore set ourselves the target of becoming completely carbon-neutral in our operational processes and value chains by 2050</a:t>
            </a:r>
            <a:endParaRPr lang="de-DE" dirty="0"/>
          </a:p>
        </p:txBody>
      </p:sp>
      <p:sp>
        <p:nvSpPr>
          <p:cNvPr id="4" name="Datumsplatzhalt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A93AE-E09B-4704-BB70-B041DD65B0A6}" type="datetime1">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22.09.2020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Fußzeilenplatzhalt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Author,   © Continental AG</a:t>
            </a:r>
          </a:p>
        </p:txBody>
      </p:sp>
      <p:sp>
        <p:nvSpPr>
          <p:cNvPr id="6" name="Foliennummernplatzhalt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0B379-8815-49A6-A34E-6376F35D1DEC}"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06319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171450" lvl="0" indent="-171450">
              <a:buFont typeface="Arial" panose="020B0604020202020204" pitchFamily="34" charset="0"/>
              <a:buChar char="•"/>
            </a:pPr>
            <a:r>
              <a:rPr lang="en-US" sz="800" kern="1200" dirty="0">
                <a:solidFill>
                  <a:schemeClr val="tx1"/>
                </a:solidFill>
                <a:effectLst/>
                <a:latin typeface="+mn-lt"/>
                <a:ea typeface="+mn-ea"/>
                <a:cs typeface="Arial" pitchFamily="34" charset="0"/>
              </a:rPr>
              <a:t>Sustainability is a substantial element in the ongoing transformation of our industries. It stands for a balance between economic, ecological and social factors in corporate management.</a:t>
            </a:r>
            <a:endParaRPr lang="de-DE" sz="800" kern="1200" dirty="0">
              <a:solidFill>
                <a:schemeClr val="tx1"/>
              </a:solidFill>
              <a:effectLst/>
              <a:latin typeface="+mn-lt"/>
              <a:ea typeface="+mn-ea"/>
              <a:cs typeface="Arial" pitchFamily="34" charset="0"/>
            </a:endParaRPr>
          </a:p>
          <a:p>
            <a:pPr marL="171450" lvl="0" indent="-171450">
              <a:buFont typeface="Arial" panose="020B0604020202020204" pitchFamily="34" charset="0"/>
              <a:buChar char="•"/>
            </a:pPr>
            <a:r>
              <a:rPr lang="en-US" sz="800" kern="1200" dirty="0">
                <a:solidFill>
                  <a:schemeClr val="tx1"/>
                </a:solidFill>
                <a:effectLst/>
                <a:latin typeface="+mn-lt"/>
                <a:ea typeface="+mn-ea"/>
                <a:cs typeface="Arial" pitchFamily="34" charset="0"/>
              </a:rPr>
              <a:t>In 2019, the Continental’s Executive Board approved the official sustainability strategy as an integral part of the group strategy. </a:t>
            </a:r>
            <a:endParaRPr lang="de-DE" sz="800" kern="1200" dirty="0">
              <a:solidFill>
                <a:schemeClr val="tx1"/>
              </a:solidFill>
              <a:effectLst/>
              <a:latin typeface="+mn-lt"/>
              <a:ea typeface="+mn-ea"/>
              <a:cs typeface="Arial" pitchFamily="34" charset="0"/>
            </a:endParaRPr>
          </a:p>
          <a:p>
            <a:pPr marL="171450" lvl="0" indent="-171450">
              <a:buFont typeface="Arial" panose="020B0604020202020204" pitchFamily="34" charset="0"/>
              <a:buChar char="•"/>
            </a:pPr>
            <a:r>
              <a:rPr lang="en-US" sz="800" kern="1200" dirty="0">
                <a:solidFill>
                  <a:schemeClr val="tx1"/>
                </a:solidFill>
                <a:effectLst/>
                <a:latin typeface="+mn-lt"/>
                <a:ea typeface="+mn-ea"/>
                <a:cs typeface="Arial" pitchFamily="34" charset="0"/>
              </a:rPr>
              <a:t>The material key areas were identified based on a stakeholder survey and aligned with standards, frameworks and strategies of customers, investors and governments. Four strategic focus areas were derived:</a:t>
            </a:r>
            <a:endParaRPr lang="de-DE" sz="800" kern="1200" dirty="0">
              <a:solidFill>
                <a:schemeClr val="tx1"/>
              </a:solidFill>
              <a:effectLst/>
              <a:latin typeface="+mn-lt"/>
              <a:ea typeface="+mn-ea"/>
              <a:cs typeface="Arial" pitchFamily="34" charset="0"/>
            </a:endParaRPr>
          </a:p>
          <a:p>
            <a:pPr marL="628650" lvl="1" indent="-171450">
              <a:buFont typeface="Arial" panose="020B0604020202020204" pitchFamily="34" charset="0"/>
              <a:buChar char="•"/>
            </a:pPr>
            <a:r>
              <a:rPr lang="en-US" sz="800" kern="1200" dirty="0">
                <a:solidFill>
                  <a:schemeClr val="tx1"/>
                </a:solidFill>
                <a:effectLst/>
                <a:latin typeface="+mn-lt"/>
                <a:ea typeface="+mn-ea"/>
                <a:cs typeface="Arial" pitchFamily="34" charset="0"/>
              </a:rPr>
              <a:t>Climate protection (to mitigate global warming by consequently reducing greenhouse gas emissions in our entire value chain and head for complete carbon neutrality in 2050)</a:t>
            </a:r>
            <a:endParaRPr lang="de-DE" sz="800" kern="1200" dirty="0">
              <a:solidFill>
                <a:schemeClr val="tx1"/>
              </a:solidFill>
              <a:effectLst/>
              <a:latin typeface="+mn-lt"/>
              <a:ea typeface="+mn-ea"/>
              <a:cs typeface="Arial" pitchFamily="34" charset="0"/>
            </a:endParaRPr>
          </a:p>
          <a:p>
            <a:pPr marL="628650" lvl="1" indent="-171450">
              <a:buFont typeface="Arial" panose="020B0604020202020204" pitchFamily="34" charset="0"/>
              <a:buChar char="•"/>
            </a:pPr>
            <a:r>
              <a:rPr lang="en-US" sz="800" kern="1200" dirty="0">
                <a:solidFill>
                  <a:schemeClr val="tx1"/>
                </a:solidFill>
                <a:effectLst/>
                <a:latin typeface="+mn-lt"/>
                <a:ea typeface="+mn-ea"/>
                <a:cs typeface="Arial" pitchFamily="34" charset="0"/>
              </a:rPr>
              <a:t>Clean mobility (to protect the environment against any emissions resulting from vehicles by paving the way for zero-emission driving with our pioneering technical solutions / products)</a:t>
            </a:r>
            <a:endParaRPr lang="de-DE" sz="800" kern="1200" dirty="0">
              <a:solidFill>
                <a:schemeClr val="tx1"/>
              </a:solidFill>
              <a:effectLst/>
              <a:latin typeface="+mn-lt"/>
              <a:ea typeface="+mn-ea"/>
              <a:cs typeface="Arial" pitchFamily="34" charset="0"/>
            </a:endParaRPr>
          </a:p>
          <a:p>
            <a:pPr marL="628650" lvl="1" indent="-171450">
              <a:buFont typeface="Arial" panose="020B0604020202020204" pitchFamily="34" charset="0"/>
              <a:buChar char="•"/>
            </a:pPr>
            <a:r>
              <a:rPr lang="en-US" sz="800" kern="1200" dirty="0">
                <a:solidFill>
                  <a:schemeClr val="tx1"/>
                </a:solidFill>
                <a:effectLst/>
                <a:latin typeface="+mn-lt"/>
                <a:ea typeface="+mn-ea"/>
                <a:cs typeface="Arial" pitchFamily="34" charset="0"/>
              </a:rPr>
              <a:t>Circular economy (to manage the scarcity of valuable resources by reducing, reusing, recycling and repairing of material)</a:t>
            </a:r>
            <a:endParaRPr lang="de-DE" sz="800" kern="1200" dirty="0">
              <a:solidFill>
                <a:schemeClr val="tx1"/>
              </a:solidFill>
              <a:effectLst/>
              <a:latin typeface="+mn-lt"/>
              <a:ea typeface="+mn-ea"/>
              <a:cs typeface="Arial" pitchFamily="34" charset="0"/>
            </a:endParaRPr>
          </a:p>
          <a:p>
            <a:pPr marL="628650" lvl="1" indent="-171450">
              <a:buFont typeface="Arial" panose="020B0604020202020204" pitchFamily="34" charset="0"/>
              <a:buChar char="•"/>
            </a:pPr>
            <a:r>
              <a:rPr lang="en-US" sz="800" kern="1200" dirty="0">
                <a:solidFill>
                  <a:schemeClr val="tx1"/>
                </a:solidFill>
                <a:effectLst/>
                <a:latin typeface="+mn-lt"/>
                <a:ea typeface="+mn-ea"/>
                <a:cs typeface="Arial" pitchFamily="34" charset="0"/>
              </a:rPr>
              <a:t>Sustainable supply chains (to realize transparent, fair and environment-friendly supply chains with our business partners)</a:t>
            </a:r>
            <a:endParaRPr lang="de-DE" sz="800" kern="1200" dirty="0">
              <a:solidFill>
                <a:schemeClr val="tx1"/>
              </a:solidFill>
              <a:effectLst/>
              <a:latin typeface="+mn-lt"/>
              <a:ea typeface="+mn-ea"/>
              <a:cs typeface="Arial" pitchFamily="34" charset="0"/>
            </a:endParaRPr>
          </a:p>
          <a:p>
            <a:pPr marL="171450" lvl="0" indent="-171450">
              <a:buFont typeface="Arial" panose="020B0604020202020204" pitchFamily="34" charset="0"/>
              <a:buChar char="•"/>
            </a:pPr>
            <a:r>
              <a:rPr lang="en-US" sz="800" kern="1200" dirty="0">
                <a:solidFill>
                  <a:schemeClr val="tx1"/>
                </a:solidFill>
                <a:effectLst/>
                <a:latin typeface="+mn-lt"/>
                <a:ea typeface="+mn-ea"/>
                <a:cs typeface="Arial" pitchFamily="34" charset="0"/>
              </a:rPr>
              <a:t>In addition to these four focus areas, we have identified eight further topics that are relevant for a sustainable business conduct: good working conditions, green &amp; safe factories, innovations &amp; digitalization, product quality, safe mobility, sustainable profits, corporate governance and corporate citizenship.</a:t>
            </a:r>
            <a:endParaRPr lang="de-DE" sz="800" kern="1200" dirty="0">
              <a:solidFill>
                <a:schemeClr val="tx1"/>
              </a:solidFill>
              <a:effectLst/>
              <a:latin typeface="+mn-lt"/>
              <a:ea typeface="+mn-ea"/>
              <a:cs typeface="Arial" pitchFamily="34" charset="0"/>
            </a:endParaRPr>
          </a:p>
          <a:p>
            <a:pPr marL="171450" lvl="0" indent="-171450">
              <a:buFont typeface="Arial" panose="020B0604020202020204" pitchFamily="34" charset="0"/>
              <a:buChar char="•"/>
            </a:pPr>
            <a:r>
              <a:rPr lang="en-US" sz="800" kern="1200" dirty="0">
                <a:solidFill>
                  <a:schemeClr val="tx1"/>
                </a:solidFill>
                <a:effectLst/>
                <a:latin typeface="+mn-lt"/>
                <a:ea typeface="+mn-ea"/>
                <a:cs typeface="Arial" pitchFamily="34" charset="0"/>
              </a:rPr>
              <a:t>All these topics contribute to a healthy ecosystem of mobility and are closely interrelated. They are key elements in the current transformation phase of the company and will be crucially contributing to our long-term corporate success.</a:t>
            </a:r>
            <a:endParaRPr lang="de-DE" sz="800" kern="1200" dirty="0">
              <a:solidFill>
                <a:schemeClr val="tx1"/>
              </a:solidFill>
              <a:effectLst/>
              <a:latin typeface="+mn-lt"/>
              <a:ea typeface="+mn-ea"/>
              <a:cs typeface="Arial" pitchFamily="34" charset="0"/>
            </a:endParaRPr>
          </a:p>
          <a:p>
            <a:pPr marL="171450" lvl="0" indent="-171450">
              <a:buFont typeface="Arial" panose="020B0604020202020204" pitchFamily="34" charset="0"/>
              <a:buChar char="•"/>
            </a:pPr>
            <a:r>
              <a:rPr lang="en-US" sz="800" kern="1200" dirty="0">
                <a:solidFill>
                  <a:schemeClr val="tx1"/>
                </a:solidFill>
                <a:effectLst/>
                <a:latin typeface="+mn-lt"/>
                <a:ea typeface="+mn-ea"/>
                <a:cs typeface="Arial" pitchFamily="34" charset="0"/>
              </a:rPr>
              <a:t>Continental works on the respective management systems for all twelve (four + eight) topics. The corresponding concepts, goals and key performance indicators are being developed successively. Please find more information in  the Corporate Non-Financial Statement (part of  Continental’s 2019 Annual Report (https://www.continental.com/en/investors/reports) and in the 2019 Sustainability Report (Please visit </a:t>
            </a:r>
            <a:r>
              <a:rPr lang="en-US" sz="800" u="sng" kern="1200" dirty="0">
                <a:solidFill>
                  <a:schemeClr val="tx1"/>
                </a:solidFill>
                <a:effectLst/>
                <a:latin typeface="+mn-lt"/>
                <a:ea typeface="+mn-ea"/>
                <a:cs typeface="Arial" pitchFamily="34" charset="0"/>
                <a:hlinkClick r:id="rId3"/>
              </a:rPr>
              <a:t>https://www.continental.com/en/sustainability/downloads</a:t>
            </a:r>
            <a:r>
              <a:rPr lang="en-US" sz="800" kern="1200" dirty="0">
                <a:solidFill>
                  <a:schemeClr val="tx1"/>
                </a:solidFill>
                <a:effectLst/>
                <a:latin typeface="+mn-lt"/>
                <a:ea typeface="+mn-ea"/>
                <a:cs typeface="Arial" pitchFamily="34" charset="0"/>
              </a:rPr>
              <a:t>)</a:t>
            </a:r>
            <a:endParaRPr lang="de-DE" sz="800" kern="1200" dirty="0">
              <a:solidFill>
                <a:schemeClr val="tx1"/>
              </a:solidFill>
              <a:effectLst/>
              <a:latin typeface="+mn-lt"/>
              <a:ea typeface="+mn-ea"/>
              <a:cs typeface="Arial" pitchFamily="34" charset="0"/>
            </a:endParaRPr>
          </a:p>
          <a:p>
            <a:r>
              <a:rPr lang="en-US" sz="1200" kern="1200" dirty="0">
                <a:solidFill>
                  <a:schemeClr val="tx1"/>
                </a:solidFill>
                <a:effectLst/>
                <a:latin typeface="+mn-lt"/>
                <a:ea typeface="+mn-ea"/>
                <a:cs typeface="Arial" pitchFamily="34" charset="0"/>
              </a:rPr>
              <a:t> </a:t>
            </a:r>
            <a:endParaRPr lang="de-DE" sz="1200" kern="1200" dirty="0">
              <a:solidFill>
                <a:schemeClr val="tx1"/>
              </a:solidFill>
              <a:effectLst/>
              <a:latin typeface="+mn-lt"/>
              <a:ea typeface="+mn-ea"/>
              <a:cs typeface="Arial" pitchFamily="34" charset="0"/>
            </a:endParaRPr>
          </a:p>
          <a:p>
            <a:endParaRPr lang="de-DE" dirty="0"/>
          </a:p>
        </p:txBody>
      </p:sp>
      <p:sp>
        <p:nvSpPr>
          <p:cNvPr id="4" name="Datumsplatzhalt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CA93AE-E09B-4704-BB70-B041DD65B0A6}" type="datetime1">
              <a:rPr kumimoji="0" lang="de-DE"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22.09.2020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Fußzeilenplatzhalt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Author,   © Continental AG</a:t>
            </a:r>
          </a:p>
        </p:txBody>
      </p:sp>
      <p:sp>
        <p:nvSpPr>
          <p:cNvPr id="6" name="Foliennummernplatzhalt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0B379-8815-49A6-A34E-6376F35D1DEC}"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8380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Continental is fully committed to the Paris climate agreement. We have therefore set ourselves the target of becoming completely carbon-neutral in our operational processes and value chains by 2050</a:t>
            </a:r>
            <a:endParaRPr lang="hu-HU" dirty="0"/>
          </a:p>
          <a:p>
            <a:r>
              <a:rPr lang="en-US" dirty="0"/>
              <a:t>https://hu.wikipedia.org/wiki/P%C3%A1rizsi_%C3%A9ghajlatv%C3%A9delmi_egyezm%C3%A9ny</a:t>
            </a:r>
            <a:endParaRPr lang="hu-HU" dirty="0"/>
          </a:p>
          <a:p>
            <a:endParaRPr lang="en-US" dirty="0"/>
          </a:p>
          <a:p>
            <a:endParaRPr lang="hu-HU" dirty="0"/>
          </a:p>
        </p:txBody>
      </p:sp>
      <p:sp>
        <p:nvSpPr>
          <p:cNvPr id="4" name="Dia számának helye 3"/>
          <p:cNvSpPr>
            <a:spLocks noGrp="1"/>
          </p:cNvSpPr>
          <p:nvPr>
            <p:ph type="sldNum" sz="quarter" idx="5"/>
          </p:nvPr>
        </p:nvSpPr>
        <p:spPr/>
        <p:txBody>
          <a:bodyPr/>
          <a:lstStyle/>
          <a:p>
            <a:fld id="{5DCD5AE8-B077-49EA-8F01-5B4042BFABD6}" type="slidenum">
              <a:rPr lang="en-US" smtClean="0"/>
              <a:pPr/>
              <a:t>4</a:t>
            </a:fld>
            <a:endParaRPr lang="en-US"/>
          </a:p>
        </p:txBody>
      </p:sp>
    </p:spTree>
    <p:extLst>
      <p:ext uri="{BB962C8B-B14F-4D97-AF65-F5344CB8AC3E}">
        <p14:creationId xmlns:p14="http://schemas.microsoft.com/office/powerpoint/2010/main" val="1121606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Datumsplatzhalt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E5C21-7CB8-46EF-8AB8-6593989D6239}" type="datetime1">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9/22/2020</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
        <p:nvSpPr>
          <p:cNvPr id="5" name="Fußzeilenplatzhalt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Author,   © Continental AG</a:t>
            </a: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0B379-8815-49A6-A34E-6376F35D1DEC}"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1838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We see the achievement of this target as a key requirement for the corporation’s future viability. In a first step, we will switch all externally sourced electricity in global production to renewable energy by the end of 2020, including through energy attribute certificates. The aim then is to also make all of Continental’s production processes carbon-neutral by 2040, as well as the entire value chain by 2050. The value chain covers in particular our supply chains, logistics and the use of our products. The most important levers for these targets are the use of renewable energies, the development of new technologies and increases in efficiency.</a:t>
            </a:r>
            <a:endParaRPr lang="hu-HU" dirty="0"/>
          </a:p>
          <a:p>
            <a:r>
              <a:rPr lang="en-US" dirty="0"/>
              <a:t>In 2019, electricity from renewable energy sources accounted for around 5.3% of all electricity purchased. Our own CO2 emissions (Scope 1 and 2 of the Greenhouse Gas (GHG) Protocol) decreased to 3.22 million metric tons (PY: 3.35 million metric tons). These include direct CO2 emissions from fossil fuels (Scope 1 of the GHG Protocol) and indirect CO2 emissions from the generation of purchased electricity, steam and heat (Scope 2 of the GHG Protocol). The reduction in 2019 was the result of a decline in energy consumption due mainly to the current economic situation.</a:t>
            </a:r>
            <a:endParaRPr lang="hu-HU" dirty="0"/>
          </a:p>
        </p:txBody>
      </p:sp>
      <p:sp>
        <p:nvSpPr>
          <p:cNvPr id="4" name="Dia számának helye 3"/>
          <p:cNvSpPr>
            <a:spLocks noGrp="1"/>
          </p:cNvSpPr>
          <p:nvPr>
            <p:ph type="sldNum" sz="quarter" idx="5"/>
          </p:nvPr>
        </p:nvSpPr>
        <p:spPr/>
        <p:txBody>
          <a:bodyPr/>
          <a:lstStyle/>
          <a:p>
            <a:fld id="{5DCD5AE8-B077-49EA-8F01-5B4042BFABD6}" type="slidenum">
              <a:rPr lang="en-US" smtClean="0"/>
              <a:pPr/>
              <a:t>6</a:t>
            </a:fld>
            <a:endParaRPr lang="en-US"/>
          </a:p>
        </p:txBody>
      </p:sp>
    </p:spTree>
    <p:extLst>
      <p:ext uri="{BB962C8B-B14F-4D97-AF65-F5344CB8AC3E}">
        <p14:creationId xmlns:p14="http://schemas.microsoft.com/office/powerpoint/2010/main" val="3696296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https://www.continental.com/en/sustainability/news/news-2020/continental-to-join-the-re100-initiative-224324</a:t>
            </a:r>
          </a:p>
          <a:p>
            <a:endParaRPr lang="hu-HU" dirty="0"/>
          </a:p>
        </p:txBody>
      </p:sp>
      <p:sp>
        <p:nvSpPr>
          <p:cNvPr id="4" name="Dia számának helye 3"/>
          <p:cNvSpPr>
            <a:spLocks noGrp="1"/>
          </p:cNvSpPr>
          <p:nvPr>
            <p:ph type="sldNum" sz="quarter" idx="5"/>
          </p:nvPr>
        </p:nvSpPr>
        <p:spPr/>
        <p:txBody>
          <a:bodyPr/>
          <a:lstStyle/>
          <a:p>
            <a:fld id="{5DCD5AE8-B077-49EA-8F01-5B4042BFABD6}" type="slidenum">
              <a:rPr lang="en-US" smtClean="0"/>
              <a:pPr/>
              <a:t>8</a:t>
            </a:fld>
            <a:endParaRPr lang="en-US"/>
          </a:p>
        </p:txBody>
      </p:sp>
    </p:spTree>
    <p:extLst>
      <p:ext uri="{BB962C8B-B14F-4D97-AF65-F5344CB8AC3E}">
        <p14:creationId xmlns:p14="http://schemas.microsoft.com/office/powerpoint/2010/main" val="1448185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5DCD5AE8-B077-49EA-8F01-5B4042BFABD6}" type="slidenum">
              <a:rPr lang="en-US" smtClean="0"/>
              <a:pPr/>
              <a:t>9</a:t>
            </a:fld>
            <a:endParaRPr lang="en-US"/>
          </a:p>
        </p:txBody>
      </p:sp>
    </p:spTree>
    <p:extLst>
      <p:ext uri="{BB962C8B-B14F-4D97-AF65-F5344CB8AC3E}">
        <p14:creationId xmlns:p14="http://schemas.microsoft.com/office/powerpoint/2010/main" val="354754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big Picture">
    <p:bg>
      <p:bgPr>
        <a:gradFill>
          <a:gsLst>
            <a:gs pos="15000">
              <a:srgbClr val="747474"/>
            </a:gs>
            <a:gs pos="50000">
              <a:srgbClr val="D9D9D9"/>
            </a:gs>
            <a:gs pos="85000">
              <a:srgbClr val="747474"/>
            </a:gs>
          </a:gsLst>
          <a:lin ang="12600000" scaled="0"/>
        </a:gradFill>
        <a:effectLst/>
      </p:bgPr>
    </p:bg>
    <p:spTree>
      <p:nvGrpSpPr>
        <p:cNvPr id="1" name=""/>
        <p:cNvGrpSpPr/>
        <p:nvPr/>
      </p:nvGrpSpPr>
      <p:grpSpPr>
        <a:xfrm>
          <a:off x="0" y="0"/>
          <a:ext cx="0" cy="0"/>
          <a:chOff x="0" y="0"/>
          <a:chExt cx="0" cy="0"/>
        </a:xfrm>
      </p:grpSpPr>
      <p:sp>
        <p:nvSpPr>
          <p:cNvPr id="36" name="Rechteck 35"/>
          <p:cNvSpPr/>
          <p:nvPr userDrawn="1"/>
        </p:nvSpPr>
        <p:spPr>
          <a:xfrm>
            <a:off x="179389" y="195263"/>
            <a:ext cx="8785225" cy="4752975"/>
          </a:xfrm>
          <a:prstGeom prst="rect">
            <a:avLst/>
          </a:prstGeom>
          <a:pattFill prst="wdUpDiag">
            <a:fgClr>
              <a:schemeClr val="accent5"/>
            </a:fgClr>
            <a:bgClr>
              <a:schemeClr val="accent6"/>
            </a:bgClr>
          </a:patt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1600" noProof="0" err="1">
                <a:solidFill>
                  <a:schemeClr val="bg1"/>
                </a:solidFill>
              </a:rPr>
              <a:t>Bitte</a:t>
            </a:r>
            <a:r>
              <a:rPr lang="en-US" sz="1600" baseline="0" noProof="0">
                <a:solidFill>
                  <a:schemeClr val="bg1"/>
                </a:solidFill>
              </a:rPr>
              <a:t> </a:t>
            </a:r>
            <a:r>
              <a:rPr lang="en-US" sz="1600" baseline="0" noProof="0" err="1">
                <a:solidFill>
                  <a:schemeClr val="bg1"/>
                </a:solidFill>
              </a:rPr>
              <a:t>decken</a:t>
            </a:r>
            <a:r>
              <a:rPr lang="en-US" sz="1600" baseline="0" noProof="0">
                <a:solidFill>
                  <a:schemeClr val="bg1"/>
                </a:solidFill>
              </a:rPr>
              <a:t> </a:t>
            </a:r>
            <a:r>
              <a:rPr lang="en-US" sz="1600" baseline="0" noProof="0" err="1">
                <a:solidFill>
                  <a:schemeClr val="bg1"/>
                </a:solidFill>
              </a:rPr>
              <a:t>Sie</a:t>
            </a:r>
            <a:r>
              <a:rPr lang="en-US" sz="1600" baseline="0" noProof="0">
                <a:solidFill>
                  <a:schemeClr val="bg1"/>
                </a:solidFill>
              </a:rPr>
              <a:t> die </a:t>
            </a:r>
            <a:r>
              <a:rPr lang="en-US" sz="1600" baseline="0" noProof="0" err="1">
                <a:solidFill>
                  <a:schemeClr val="bg1"/>
                </a:solidFill>
              </a:rPr>
              <a:t>schraffierte</a:t>
            </a:r>
            <a:r>
              <a:rPr lang="en-US" sz="1600" baseline="0" noProof="0">
                <a:solidFill>
                  <a:schemeClr val="bg1"/>
                </a:solidFill>
              </a:rPr>
              <a:t> </a:t>
            </a:r>
            <a:r>
              <a:rPr lang="en-US" sz="1600" baseline="0" noProof="0" err="1">
                <a:solidFill>
                  <a:schemeClr val="bg1"/>
                </a:solidFill>
              </a:rPr>
              <a:t>Fläche</a:t>
            </a:r>
            <a:r>
              <a:rPr lang="en-US" sz="1600" baseline="0" noProof="0">
                <a:solidFill>
                  <a:schemeClr val="bg1"/>
                </a:solidFill>
              </a:rPr>
              <a:t> </a:t>
            </a:r>
            <a:r>
              <a:rPr lang="en-US" sz="1600" baseline="0" noProof="0" err="1">
                <a:solidFill>
                  <a:schemeClr val="bg1"/>
                </a:solidFill>
              </a:rPr>
              <a:t>mit</a:t>
            </a:r>
            <a:r>
              <a:rPr lang="en-US" sz="1600" baseline="0" noProof="0">
                <a:solidFill>
                  <a:schemeClr val="bg1"/>
                </a:solidFill>
              </a:rPr>
              <a:t> </a:t>
            </a:r>
            <a:r>
              <a:rPr lang="en-US" sz="1600" baseline="0" noProof="0" err="1">
                <a:solidFill>
                  <a:schemeClr val="bg1"/>
                </a:solidFill>
              </a:rPr>
              <a:t>einem</a:t>
            </a:r>
            <a:r>
              <a:rPr lang="en-US" sz="1600" baseline="0" noProof="0">
                <a:solidFill>
                  <a:schemeClr val="bg1"/>
                </a:solidFill>
              </a:rPr>
              <a:t> </a:t>
            </a:r>
            <a:r>
              <a:rPr lang="en-US" sz="1600" baseline="0" noProof="0" err="1">
                <a:solidFill>
                  <a:schemeClr val="bg1"/>
                </a:solidFill>
              </a:rPr>
              <a:t>Bild</a:t>
            </a:r>
            <a:r>
              <a:rPr lang="en-US" sz="1600" baseline="0" noProof="0">
                <a:solidFill>
                  <a:schemeClr val="bg1"/>
                </a:solidFill>
              </a:rPr>
              <a:t> ab</a:t>
            </a:r>
            <a:r>
              <a:rPr lang="en-US" sz="1600" noProof="0">
                <a:solidFill>
                  <a:schemeClr val="bg1"/>
                </a:solidFill>
              </a:rPr>
              <a:t>.</a:t>
            </a:r>
          </a:p>
          <a:p>
            <a:pPr algn="ctr"/>
            <a:r>
              <a:rPr lang="en-US" sz="1600" noProof="0">
                <a:solidFill>
                  <a:schemeClr val="bg1"/>
                </a:solidFill>
              </a:rPr>
              <a:t>Please cover</a:t>
            </a:r>
            <a:r>
              <a:rPr lang="en-US" sz="1600" baseline="0" noProof="0">
                <a:solidFill>
                  <a:schemeClr val="bg1"/>
                </a:solidFill>
              </a:rPr>
              <a:t> the shaded area with a picture</a:t>
            </a:r>
            <a:r>
              <a:rPr lang="en-US" sz="1600" noProof="0">
                <a:solidFill>
                  <a:schemeClr val="bg1"/>
                </a:solidFill>
              </a:rPr>
              <a:t>.</a:t>
            </a:r>
          </a:p>
          <a:p>
            <a:pPr algn="ctr"/>
            <a:r>
              <a:rPr lang="en-US" sz="1600" noProof="0">
                <a:solidFill>
                  <a:schemeClr val="bg1"/>
                </a:solidFill>
              </a:rPr>
              <a:t>(24,4 x 13,2 cm)</a:t>
            </a:r>
          </a:p>
        </p:txBody>
      </p:sp>
      <p:sp>
        <p:nvSpPr>
          <p:cNvPr id="2" name="Titel 1"/>
          <p:cNvSpPr>
            <a:spLocks noGrp="1"/>
          </p:cNvSpPr>
          <p:nvPr>
            <p:ph type="ctrTitle"/>
          </p:nvPr>
        </p:nvSpPr>
        <p:spPr>
          <a:xfrm>
            <a:off x="503548" y="3110400"/>
            <a:ext cx="8172141" cy="417600"/>
          </a:xfrm>
        </p:spPr>
        <p:txBody>
          <a:bodyPr tIns="0" rIns="0" bIns="0" anchor="t" anchorCtr="0">
            <a:noAutofit/>
          </a:bodyPr>
          <a:lstStyle>
            <a:lvl1pPr algn="l">
              <a:defRPr sz="2400">
                <a:solidFill>
                  <a:schemeClr val="accent1"/>
                </a:solidFill>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3" name="Untertitel 2"/>
          <p:cNvSpPr>
            <a:spLocks noGrp="1"/>
          </p:cNvSpPr>
          <p:nvPr>
            <p:ph type="subTitle" idx="1"/>
          </p:nvPr>
        </p:nvSpPr>
        <p:spPr>
          <a:xfrm>
            <a:off x="503548" y="3456000"/>
            <a:ext cx="8172140" cy="843942"/>
          </a:xfrm>
        </p:spPr>
        <p:txBody>
          <a:bodyPr tIns="0" rIns="0" bIns="0" anchor="t" anchorCtr="0">
            <a:noAutofit/>
          </a:bodyPr>
          <a:lstStyle>
            <a:lvl1pPr marL="0" indent="0" algn="l">
              <a:spcAft>
                <a:spcPts val="0"/>
              </a:spcAft>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err="1"/>
              <a:t>Formatvorlage</a:t>
            </a:r>
            <a:r>
              <a:rPr lang="en-US" noProof="0"/>
              <a:t> des </a:t>
            </a:r>
            <a:r>
              <a:rPr lang="en-US" noProof="0" err="1"/>
              <a:t>Untertitelmasters</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10" name="Textplatzhalter 9"/>
          <p:cNvSpPr>
            <a:spLocks noGrp="1"/>
          </p:cNvSpPr>
          <p:nvPr>
            <p:ph type="body" sz="quarter" idx="10" hasCustomPrompt="1"/>
          </p:nvPr>
        </p:nvSpPr>
        <p:spPr>
          <a:xfrm>
            <a:off x="503548" y="4299942"/>
            <a:ext cx="2628590" cy="367200"/>
          </a:xfrm>
        </p:spPr>
        <p:txBody>
          <a:bodyPr tIns="0" bIns="0" anchor="b" anchorCtr="0">
            <a:normAutofit/>
          </a:bodyPr>
          <a:lstStyle>
            <a:lvl1pPr marL="0" indent="0">
              <a:spcAft>
                <a:spcPts val="0"/>
              </a:spcAft>
              <a:buNone/>
              <a:defRPr sz="900" b="0">
                <a:solidFill>
                  <a:schemeClr val="bg1"/>
                </a:solidFill>
              </a:defRPr>
            </a:lvl1pPr>
          </a:lstStyle>
          <a:p>
            <a:pPr lvl="0"/>
            <a:r>
              <a:rPr lang="en-US" noProof="0"/>
              <a:t>URL</a:t>
            </a:r>
          </a:p>
          <a:p>
            <a:pPr lvl="0"/>
            <a:endParaRPr lang="en-US" noProof="0"/>
          </a:p>
        </p:txBody>
      </p:sp>
      <p:sp>
        <p:nvSpPr>
          <p:cNvPr id="11" name="Textplatzhalter 9"/>
          <p:cNvSpPr>
            <a:spLocks noGrp="1"/>
          </p:cNvSpPr>
          <p:nvPr>
            <p:ph type="body" sz="quarter" idx="11" hasCustomPrompt="1"/>
          </p:nvPr>
        </p:nvSpPr>
        <p:spPr>
          <a:xfrm>
            <a:off x="3599892" y="4299942"/>
            <a:ext cx="5075797" cy="367200"/>
          </a:xfrm>
        </p:spPr>
        <p:txBody>
          <a:bodyPr tIns="0" bIns="0" anchor="b" anchorCtr="0">
            <a:normAutofit/>
          </a:bodyPr>
          <a:lstStyle>
            <a:lvl1pPr marL="0" indent="0" algn="r">
              <a:spcAft>
                <a:spcPts val="0"/>
              </a:spcAft>
              <a:buNone/>
              <a:defRPr sz="900" b="0">
                <a:solidFill>
                  <a:schemeClr val="bg1"/>
                </a:solidFill>
              </a:defRPr>
            </a:lvl1pPr>
          </a:lstStyle>
          <a:p>
            <a:pPr lvl="0"/>
            <a:r>
              <a:rPr lang="en-US" noProof="0"/>
              <a:t>Division Naming</a:t>
            </a:r>
          </a:p>
          <a:p>
            <a:pPr lvl="0"/>
            <a:endParaRPr lang="en-US" noProof="0"/>
          </a:p>
        </p:txBody>
      </p:sp>
      <p:grpSp>
        <p:nvGrpSpPr>
          <p:cNvPr id="4" name="Gruppieren 15"/>
          <p:cNvGrpSpPr/>
          <p:nvPr userDrawn="1"/>
        </p:nvGrpSpPr>
        <p:grpSpPr>
          <a:xfrm>
            <a:off x="0" y="0"/>
            <a:ext cx="9144000" cy="5143501"/>
            <a:chOff x="0" y="0"/>
            <a:chExt cx="9144000" cy="6858001"/>
          </a:xfrm>
        </p:grpSpPr>
        <p:sp>
          <p:nvSpPr>
            <p:cNvPr id="16" name="Rechteck 15"/>
            <p:cNvSpPr/>
            <p:nvPr userDrawn="1"/>
          </p:nvSpPr>
          <p:spPr>
            <a:xfrm>
              <a:off x="0" y="0"/>
              <a:ext cx="9144000" cy="260351"/>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7" name="Rechteck 16"/>
            <p:cNvSpPr/>
            <p:nvPr userDrawn="1"/>
          </p:nvSpPr>
          <p:spPr>
            <a:xfrm>
              <a:off x="0" y="6597652"/>
              <a:ext cx="9144000" cy="26034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8" name="Rechteck 17"/>
            <p:cNvSpPr/>
            <p:nvPr userDrawn="1"/>
          </p:nvSpPr>
          <p:spPr>
            <a:xfrm>
              <a:off x="0" y="0"/>
              <a:ext cx="179388"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9" name="Rechteck 18"/>
            <p:cNvSpPr/>
            <p:nvPr userDrawn="1"/>
          </p:nvSpPr>
          <p:spPr>
            <a:xfrm>
              <a:off x="8964612" y="0"/>
              <a:ext cx="179387"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grpSp>
      <p:sp>
        <p:nvSpPr>
          <p:cNvPr id="30" name="Textplatzhalter 29"/>
          <p:cNvSpPr>
            <a:spLocks noGrp="1"/>
          </p:cNvSpPr>
          <p:nvPr>
            <p:ph type="body" sz="quarter" idx="12" hasCustomPrompt="1"/>
          </p:nvPr>
        </p:nvSpPr>
        <p:spPr>
          <a:xfrm>
            <a:off x="503239" y="1"/>
            <a:ext cx="2555875" cy="1311274"/>
          </a:xfrm>
          <a:blipFill>
            <a:blip r:embed="rId2"/>
            <a:stretch>
              <a:fillRect/>
            </a:stretch>
          </a:blipFill>
        </p:spPr>
        <p:txBody>
          <a:bodyPr>
            <a:normAutofit/>
          </a:bodyPr>
          <a:lstStyle>
            <a:lvl1pPr marL="0" indent="0" algn="ctr">
              <a:spcAft>
                <a:spcPts val="0"/>
              </a:spcAft>
              <a:buNone/>
              <a:defRPr sz="800"/>
            </a:lvl1pPr>
          </a:lstStyle>
          <a:p>
            <a:pPr lvl="0"/>
            <a:r>
              <a:rPr lang="en-US" noProof="0"/>
              <a:t>Das Quality Seal hat im Vordergrund zu stehen.</a:t>
            </a:r>
            <a:br>
              <a:rPr lang="en-US" noProof="0"/>
            </a:br>
            <a:r>
              <a:rPr lang="en-US" noProof="0"/>
              <a:t>Bitte ändern Sie nicht die Größe oder Position.</a:t>
            </a:r>
            <a:br>
              <a:rPr lang="en-US" noProof="0"/>
            </a:br>
            <a:r>
              <a:rPr lang="en-US" noProof="0"/>
              <a:t>The Quality Seal has to stay on top. </a:t>
            </a:r>
            <a:br>
              <a:rPr lang="en-US" noProof="0"/>
            </a:br>
            <a:r>
              <a:rPr lang="en-US" noProof="0"/>
              <a:t>Please do not change size or position.</a:t>
            </a:r>
          </a:p>
          <a:p>
            <a:pPr lvl="0"/>
            <a:endParaRPr lang="en-US" noProof="0"/>
          </a:p>
        </p:txBody>
      </p:sp>
      <p:sp>
        <p:nvSpPr>
          <p:cNvPr id="31" name="Rechteck 30"/>
          <p:cNvSpPr/>
          <p:nvPr userDrawn="1"/>
        </p:nvSpPr>
        <p:spPr>
          <a:xfrm>
            <a:off x="503548" y="-425553"/>
            <a:ext cx="8640452" cy="360000"/>
          </a:xfrm>
          <a:prstGeom prst="rect">
            <a:avLst/>
          </a:prstGeom>
          <a:solidFill>
            <a:schemeClr val="bg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lIns="72000" tIns="46800" rIns="72000" bIns="46800" rtlCol="0" anchor="t" anchorCtr="0"/>
          <a:lstStyle/>
          <a:p>
            <a:r>
              <a:rPr lang="en-US" sz="900" noProof="0">
                <a:solidFill>
                  <a:schemeClr val="tx1"/>
                </a:solidFill>
              </a:rPr>
              <a:t>Wenn Sie ein neues Bild einfügen: Klicken Sie mit der rechten Maustaste auf das Bild und wählen „In den Hintergrund“, um das Bild hinter das Quality Seal zu bringen.</a:t>
            </a:r>
          </a:p>
          <a:p>
            <a:r>
              <a:rPr lang="en-US" sz="900" noProof="0">
                <a:solidFill>
                  <a:schemeClr val="tx1"/>
                </a:solidFill>
              </a:rPr>
              <a:t>If you insert a new picture: Right click on the picture and select “Send to the back” to position it behind the Quality Seal.</a:t>
            </a:r>
          </a:p>
        </p:txBody>
      </p:sp>
      <p:cxnSp>
        <p:nvCxnSpPr>
          <p:cNvPr id="32" name="Gerade Verbindung 31"/>
          <p:cNvCxnSpPr/>
          <p:nvPr userDrawn="1"/>
        </p:nvCxnSpPr>
        <p:spPr>
          <a:xfrm>
            <a:off x="503548" y="-128550"/>
            <a:ext cx="0" cy="10038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userDrawn="1"/>
        </p:nvCxnSpPr>
        <p:spPr>
          <a:xfrm>
            <a:off x="3059832" y="-128550"/>
            <a:ext cx="0" cy="10038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userDrawn="1"/>
        </p:nvCxnSpPr>
        <p:spPr>
          <a:xfrm rot="5400000">
            <a:off x="-113608" y="-66920"/>
            <a:ext cx="0" cy="1338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userDrawn="1"/>
        </p:nvCxnSpPr>
        <p:spPr>
          <a:xfrm rot="5400000">
            <a:off x="-103432" y="1243480"/>
            <a:ext cx="0" cy="133840"/>
          </a:xfrm>
          <a:prstGeom prst="line">
            <a:avLst/>
          </a:prstGeom>
          <a:ln w="317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79211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hapter (white)">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9" y="1347788"/>
            <a:ext cx="8353425" cy="2808287"/>
          </a:xfrm>
        </p:spPr>
        <p:txBody>
          <a:bodyPr/>
          <a:lstStyle>
            <a:lvl1pPr marL="0" indent="0">
              <a:lnSpc>
                <a:spcPct val="113000"/>
              </a:lnSpc>
              <a:buSzPct val="125000"/>
              <a:buFont typeface="Arial" pitchFamily="34" charset="0"/>
              <a:buNone/>
              <a:defRPr>
                <a:solidFill>
                  <a:schemeClr val="tx1"/>
                </a:solidFill>
              </a:defRPr>
            </a:lvl1pPr>
            <a:lvl2pPr marL="184150" indent="-184150">
              <a:lnSpc>
                <a:spcPct val="113000"/>
              </a:lnSpc>
              <a:buSzPct val="125000"/>
              <a:buFont typeface="Arial" pitchFamily="34" charset="0"/>
              <a:buChar char="›"/>
              <a:defRPr>
                <a:solidFill>
                  <a:schemeClr val="tx1"/>
                </a:solidFill>
              </a:defRPr>
            </a:lvl2pPr>
            <a:lvl3pPr marL="539750" indent="-177800">
              <a:lnSpc>
                <a:spcPct val="113000"/>
              </a:lnSpc>
              <a:buSzPct val="125000"/>
              <a:buFont typeface="Arial" pitchFamily="34" charset="0"/>
              <a:buChar char="›"/>
              <a:defRPr>
                <a:solidFill>
                  <a:schemeClr val="tx1"/>
                </a:solidFill>
              </a:defRPr>
            </a:lvl3pPr>
            <a:lvl4pPr marL="895350" indent="-179388">
              <a:lnSpc>
                <a:spcPct val="113000"/>
              </a:lnSpc>
              <a:buSzPct val="125000"/>
              <a:buFont typeface="Arial" pitchFamily="34" charset="0"/>
              <a:buChar char="›"/>
              <a:defRPr>
                <a:solidFill>
                  <a:schemeClr val="tx1"/>
                </a:solidFill>
              </a:defRPr>
            </a:lvl4pPr>
            <a:lvl5pPr marL="1257300" indent="-177800">
              <a:lnSpc>
                <a:spcPct val="113000"/>
              </a:lnSpc>
              <a:buSzPct val="125000"/>
              <a:buFont typeface="Arial" pitchFamily="34" charset="0"/>
              <a:buChar char="›"/>
              <a:defRPr>
                <a:solidFill>
                  <a:schemeClr val="tx1"/>
                </a:solidFill>
              </a:defRPr>
            </a:lvl5pPr>
          </a:lstStyle>
          <a:p>
            <a:pPr lvl="0"/>
            <a:r>
              <a:rPr lang="en-US" noProof="0" err="1"/>
              <a:t>Textmasterformate</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8" name="Titel 7"/>
          <p:cNvSpPr>
            <a:spLocks noGrp="1"/>
          </p:cNvSpPr>
          <p:nvPr>
            <p:ph type="title"/>
          </p:nvPr>
        </p:nvSpPr>
        <p:spPr>
          <a:xfrm>
            <a:off x="395289" y="302400"/>
            <a:ext cx="8353425" cy="720000"/>
          </a:xfrm>
        </p:spPr>
        <p:txBody>
          <a:bodyPr/>
          <a:lstStyle>
            <a:lvl1pPr>
              <a:defRPr>
                <a:solidFill>
                  <a:schemeClr val="accent1"/>
                </a:solidFill>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4" name="Foliennummernplatzhalter 3"/>
          <p:cNvSpPr>
            <a:spLocks noGrp="1"/>
          </p:cNvSpPr>
          <p:nvPr>
            <p:ph type="sldNum" sz="quarter" idx="11"/>
          </p:nvPr>
        </p:nvSpPr>
        <p:spPr/>
        <p:txBody>
          <a:bodyPr/>
          <a:lstStyle/>
          <a:p>
            <a:fld id="{ADA48181-2C78-49CB-8C52-912A07842C2E}" type="slidenum">
              <a:rPr lang="en-US" noProof="0" smtClean="0"/>
              <a:pPr/>
              <a:t>‹#›</a:t>
            </a:fld>
            <a:endParaRPr lang="en-US" noProof="0"/>
          </a:p>
        </p:txBody>
      </p:sp>
    </p:spTree>
    <p:extLst>
      <p:ext uri="{BB962C8B-B14F-4D97-AF65-F5344CB8AC3E}">
        <p14:creationId xmlns:p14="http://schemas.microsoft.com/office/powerpoint/2010/main" val="212508548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Two Content Areas">
    <p:spTree>
      <p:nvGrpSpPr>
        <p:cNvPr id="1" name=""/>
        <p:cNvGrpSpPr/>
        <p:nvPr/>
      </p:nvGrpSpPr>
      <p:grpSpPr>
        <a:xfrm>
          <a:off x="0" y="0"/>
          <a:ext cx="0" cy="0"/>
          <a:chOff x="0" y="0"/>
          <a:chExt cx="0" cy="0"/>
        </a:xfrm>
      </p:grpSpPr>
      <p:sp>
        <p:nvSpPr>
          <p:cNvPr id="3" name="Inhaltsplatzhalter 2"/>
          <p:cNvSpPr>
            <a:spLocks noGrp="1"/>
          </p:cNvSpPr>
          <p:nvPr>
            <p:ph sz="half" idx="1"/>
          </p:nvPr>
        </p:nvSpPr>
        <p:spPr>
          <a:xfrm>
            <a:off x="395289" y="1347788"/>
            <a:ext cx="4140200" cy="2808287"/>
          </a:xfr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SzPct val="125000"/>
              <a:buFont typeface="Arial" pitchFamily="34" charset="0"/>
              <a:buChar char="›"/>
              <a:defRPr lang="de-DE" sz="1400" b="0" kern="1200" dirty="0" smtClean="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SzPct val="125000"/>
              <a:buFont typeface="Arial" pitchFamily="34" charset="0"/>
              <a:buChar char="›"/>
              <a:defRPr lang="de-DE" sz="1200" b="0" kern="1200" dirty="0" smtClean="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SzPct val="125000"/>
              <a:buFont typeface="Arial" pitchFamily="34" charset="0"/>
              <a:buChar char="›"/>
              <a:defRPr lang="de-DE" sz="1200" b="0" kern="1200" dirty="0" smtClean="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SzPct val="125000"/>
              <a:buFont typeface="Arial" pitchFamily="34" charset="0"/>
              <a:buChar char="›"/>
              <a:defRPr lang="de-DE" sz="1200" b="0" kern="1200" dirty="0" smtClean="0">
                <a:solidFill>
                  <a:schemeClr val="tx1"/>
                </a:solidFill>
                <a:latin typeface="+mn-lt"/>
                <a:ea typeface="+mn-ea"/>
                <a:cs typeface="Arial" pitchFamily="34" charset="0"/>
              </a:defRPr>
            </a:lvl4pPr>
            <a:lvl5pPr algn="l" defTabSz="914400" rtl="0" eaLnBrk="1" latinLnBrk="0" hangingPunct="1">
              <a:lnSpc>
                <a:spcPct val="100000"/>
              </a:lnSpc>
              <a:spcBef>
                <a:spcPts val="0"/>
              </a:spcBef>
              <a:spcAft>
                <a:spcPts val="1200"/>
              </a:spcAft>
              <a:buSzPct val="100000"/>
              <a:buFontTx/>
              <a:buNone/>
              <a:defRPr lang="de-DE" sz="1600" b="0"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noProof="0" err="1"/>
              <a:t>Textmasterformate</a:t>
            </a:r>
            <a:r>
              <a:rPr lang="en-US" noProof="0"/>
              <a:t> durch </a:t>
            </a:r>
            <a:r>
              <a:rPr lang="en-US" noProof="0" err="1"/>
              <a:t>Klicken</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p:txBody>
      </p:sp>
      <p:sp>
        <p:nvSpPr>
          <p:cNvPr id="4" name="Inhaltsplatzhalter 3"/>
          <p:cNvSpPr>
            <a:spLocks noGrp="1"/>
          </p:cNvSpPr>
          <p:nvPr>
            <p:ph sz="half" idx="2"/>
          </p:nvPr>
        </p:nvSpPr>
        <p:spPr>
          <a:xfrm>
            <a:off x="4606926" y="1347788"/>
            <a:ext cx="4141788" cy="2808287"/>
          </a:xfrm>
        </p:spPr>
        <p:txBody>
          <a:bodyPr vert="horz" lIns="0" tIns="18000" rIns="0" bIns="18000" rtlCol="0">
            <a:normAutofit/>
          </a:bodyPr>
          <a:lstStyle>
            <a:lvl1pPr marL="177800" indent="-177800" algn="l" defTabSz="914400" rtl="0" eaLnBrk="1" latinLnBrk="0" hangingPunct="1">
              <a:lnSpc>
                <a:spcPct val="100000"/>
              </a:lnSpc>
              <a:spcBef>
                <a:spcPts val="0"/>
              </a:spcBef>
              <a:spcAft>
                <a:spcPts val="1200"/>
              </a:spcAft>
              <a:buSzPct val="125000"/>
              <a:buFont typeface="Arial" pitchFamily="34" charset="0"/>
              <a:buChar char="›"/>
              <a:defRPr lang="de-DE" sz="1400" b="0" kern="1200" smtClean="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SzPct val="125000"/>
              <a:buFont typeface="Arial" pitchFamily="34" charset="0"/>
              <a:buChar char="›"/>
              <a:defRPr lang="de-DE" sz="1200" b="0" kern="1200" smtClean="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SzPct val="125000"/>
              <a:buFont typeface="Arial" pitchFamily="34" charset="0"/>
              <a:buChar char="›"/>
              <a:defRPr lang="de-DE" sz="1200" b="0" kern="1200" smtClean="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SzPct val="125000"/>
              <a:buFont typeface="Arial" pitchFamily="34" charset="0"/>
              <a:buChar char="›"/>
              <a:defRPr lang="de-DE" sz="1200" b="0" kern="1200" smtClean="0">
                <a:solidFill>
                  <a:schemeClr val="tx1"/>
                </a:solidFill>
                <a:latin typeface="+mn-lt"/>
                <a:ea typeface="+mn-ea"/>
                <a:cs typeface="Arial" pitchFamily="34" charset="0"/>
              </a:defRPr>
            </a:lvl4pPr>
            <a:lvl5pPr algn="l" defTabSz="914400" rtl="0" eaLnBrk="1" latinLnBrk="0" hangingPunct="1">
              <a:lnSpc>
                <a:spcPct val="100000"/>
              </a:lnSpc>
              <a:spcBef>
                <a:spcPts val="0"/>
              </a:spcBef>
              <a:spcAft>
                <a:spcPts val="1200"/>
              </a:spcAft>
              <a:buSzPct val="100000"/>
              <a:buFontTx/>
              <a:buNone/>
              <a:defRPr lang="de-DE" sz="1600" b="0" kern="1200" dirty="0">
                <a:solidFill>
                  <a:schemeClr val="tx1"/>
                </a:solidFill>
                <a:latin typeface="Arial" pitchFamily="34" charset="0"/>
                <a:ea typeface="+mn-ea"/>
                <a:cs typeface="Arial" pitchFamily="34" charset="0"/>
              </a:defRPr>
            </a:lvl5pPr>
            <a:lvl6pPr>
              <a:defRPr sz="1800"/>
            </a:lvl6pPr>
            <a:lvl7pPr>
              <a:defRPr sz="1800"/>
            </a:lvl7pPr>
            <a:lvl8pPr>
              <a:defRPr sz="1800"/>
            </a:lvl8pPr>
            <a:lvl9pPr>
              <a:defRPr sz="1800"/>
            </a:lvl9pPr>
          </a:lstStyle>
          <a:p>
            <a:pPr lvl="0"/>
            <a:r>
              <a:rPr lang="en-US" noProof="0" err="1"/>
              <a:t>Textmasterformate</a:t>
            </a:r>
            <a:r>
              <a:rPr lang="en-US" noProof="0"/>
              <a:t> durch </a:t>
            </a:r>
            <a:r>
              <a:rPr lang="en-US" noProof="0" err="1"/>
              <a:t>Klicken</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p:txBody>
      </p:sp>
      <p:sp>
        <p:nvSpPr>
          <p:cNvPr id="12" name="Titel 11"/>
          <p:cNvSpPr>
            <a:spLocks noGrp="1"/>
          </p:cNvSpPr>
          <p:nvPr>
            <p:ph type="title"/>
          </p:nvPr>
        </p:nvSpPr>
        <p:spPr>
          <a:xfrm>
            <a:off x="395289" y="303213"/>
            <a:ext cx="8353424" cy="720725"/>
          </a:xfrm>
        </p:spPr>
        <p:txBody>
          <a:bodyPr/>
          <a:lstStyle>
            <a:lvl1pPr>
              <a:defRPr>
                <a:solidFill>
                  <a:schemeClr val="accent1"/>
                </a:solidFill>
                <a:latin typeface="+mj-lt"/>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5" name="Foliennummernplatzhalter 4"/>
          <p:cNvSpPr>
            <a:spLocks noGrp="1"/>
          </p:cNvSpPr>
          <p:nvPr>
            <p:ph type="sldNum" sz="quarter" idx="11"/>
          </p:nvPr>
        </p:nvSpPr>
        <p:spPr/>
        <p:txBody>
          <a:bodyPr/>
          <a:lstStyle/>
          <a:p>
            <a:fld id="{ADA48181-2C78-49CB-8C52-912A07842C2E}" type="slidenum">
              <a:rPr lang="en-US" noProof="0" smtClean="0"/>
              <a:pPr/>
              <a:t>‹#›</a:t>
            </a:fld>
            <a:endParaRPr lang="en-US" noProof="0"/>
          </a:p>
        </p:txBody>
      </p:sp>
    </p:spTree>
    <p:extLst>
      <p:ext uri="{BB962C8B-B14F-4D97-AF65-F5344CB8AC3E}">
        <p14:creationId xmlns:p14="http://schemas.microsoft.com/office/powerpoint/2010/main" val="31059105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cSld name="1_Title and Content ">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9" y="1347788"/>
            <a:ext cx="8353425" cy="2808287"/>
          </a:xfrm>
        </p:spPr>
        <p:txBody>
          <a:bodyPr/>
          <a:lstStyle>
            <a:lvl1pPr marL="177800" indent="-177800">
              <a:buSzPct val="125000"/>
              <a:buFont typeface="Arial" pitchFamily="34" charset="0"/>
              <a:buChar char="›"/>
              <a:defRPr>
                <a:solidFill>
                  <a:schemeClr val="tx1"/>
                </a:solidFill>
              </a:defRPr>
            </a:lvl1pPr>
            <a:lvl2pPr marL="541338" indent="-184150">
              <a:buSzPct val="125000"/>
              <a:buFont typeface="Arial" pitchFamily="34" charset="0"/>
              <a:buChar char="›"/>
              <a:defRPr>
                <a:solidFill>
                  <a:schemeClr val="tx1"/>
                </a:solidFill>
              </a:defRPr>
            </a:lvl2pPr>
            <a:lvl3pPr marL="896938" indent="-177800">
              <a:buSzPct val="125000"/>
              <a:buFont typeface="Arial" pitchFamily="34" charset="0"/>
              <a:buChar char="›"/>
              <a:defRPr>
                <a:solidFill>
                  <a:schemeClr val="tx1"/>
                </a:solidFill>
              </a:defRPr>
            </a:lvl3pPr>
            <a:lvl4pPr marL="1254125" indent="-179388">
              <a:buSzPct val="125000"/>
              <a:buFont typeface="Arial" pitchFamily="34" charset="0"/>
              <a:buChar char="›"/>
              <a:defRPr>
                <a:solidFill>
                  <a:schemeClr val="tx1"/>
                </a:solidFill>
              </a:defRPr>
            </a:lvl4pPr>
            <a:lvl5pPr marL="1616075" indent="-177800">
              <a:buSzPct val="125000"/>
              <a:buFont typeface="Arial" pitchFamily="34" charset="0"/>
              <a:buChar char="›"/>
              <a:defRPr>
                <a:solidFill>
                  <a:schemeClr val="tx1"/>
                </a:solidFill>
              </a:defRPr>
            </a:lvl5pPr>
          </a:lstStyle>
          <a:p>
            <a:pPr lvl="0"/>
            <a:r>
              <a:rPr lang="en-US" noProof="0" err="1"/>
              <a:t>Textmasterformate</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8" name="Titel 7"/>
          <p:cNvSpPr>
            <a:spLocks noGrp="1"/>
          </p:cNvSpPr>
          <p:nvPr>
            <p:ph type="title"/>
          </p:nvPr>
        </p:nvSpPr>
        <p:spPr>
          <a:xfrm>
            <a:off x="395289" y="303213"/>
            <a:ext cx="8353425" cy="720725"/>
          </a:xfrm>
        </p:spPr>
        <p:txBody>
          <a:bodyPr/>
          <a:lstStyle>
            <a:lvl1pPr>
              <a:defRPr>
                <a:solidFill>
                  <a:schemeClr val="accent1"/>
                </a:solidFill>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2" name="Foliennummernplatzhalter 1">
            <a:extLst>
              <a:ext uri="{FF2B5EF4-FFF2-40B4-BE49-F238E27FC236}">
                <a16:creationId xmlns:a16="http://schemas.microsoft.com/office/drawing/2014/main" id="{7A6123DB-23D0-4749-9368-B60EF921BA98}"/>
              </a:ext>
            </a:extLst>
          </p:cNvPr>
          <p:cNvSpPr>
            <a:spLocks noGrp="1"/>
          </p:cNvSpPr>
          <p:nvPr>
            <p:ph type="sldNum" sz="quarter" idx="10"/>
          </p:nvPr>
        </p:nvSpPr>
        <p:spPr/>
        <p:txBody>
          <a:bodyPr/>
          <a:lstStyle/>
          <a:p>
            <a:fld id="{ADA48181-2C78-49CB-8C52-912A07842C2E}" type="slidenum">
              <a:rPr lang="en-US" noProof="0" smtClean="0"/>
              <a:pPr/>
              <a:t>‹#›</a:t>
            </a:fld>
            <a:endParaRPr lang="en-US" noProof="0"/>
          </a:p>
        </p:txBody>
      </p:sp>
    </p:spTree>
    <p:extLst>
      <p:ext uri="{BB962C8B-B14F-4D97-AF65-F5344CB8AC3E}">
        <p14:creationId xmlns:p14="http://schemas.microsoft.com/office/powerpoint/2010/main" val="248166255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
    <p:spTree>
      <p:nvGrpSpPr>
        <p:cNvPr id="1" name=""/>
        <p:cNvGrpSpPr/>
        <p:nvPr/>
      </p:nvGrpSpPr>
      <p:grpSpPr>
        <a:xfrm>
          <a:off x="0" y="0"/>
          <a:ext cx="0" cy="0"/>
          <a:chOff x="0" y="0"/>
          <a:chExt cx="0" cy="0"/>
        </a:xfrm>
      </p:grpSpPr>
      <p:sp>
        <p:nvSpPr>
          <p:cNvPr id="6" name="Titel 5"/>
          <p:cNvSpPr>
            <a:spLocks noGrp="1"/>
          </p:cNvSpPr>
          <p:nvPr>
            <p:ph type="title"/>
          </p:nvPr>
        </p:nvSpPr>
        <p:spPr>
          <a:xfrm>
            <a:off x="395289" y="303212"/>
            <a:ext cx="8353425" cy="720725"/>
          </a:xfrm>
        </p:spPr>
        <p:txBody>
          <a:bodyPr/>
          <a:lstStyle>
            <a:lvl1pPr>
              <a:defRPr>
                <a:solidFill>
                  <a:schemeClr val="accent1"/>
                </a:solidFill>
                <a:latin typeface="+mj-lt"/>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8" name="Foliennummernplatzhalter 7"/>
          <p:cNvSpPr>
            <a:spLocks noGrp="1"/>
          </p:cNvSpPr>
          <p:nvPr>
            <p:ph type="sldNum" sz="quarter" idx="11"/>
          </p:nvPr>
        </p:nvSpPr>
        <p:spPr/>
        <p:txBody>
          <a:bodyPr/>
          <a:lstStyle>
            <a:lvl1pPr>
              <a:defRPr>
                <a:solidFill>
                  <a:schemeClr val="tx1"/>
                </a:solidFill>
              </a:defRPr>
            </a:lvl1pPr>
          </a:lstStyle>
          <a:p>
            <a:fld id="{ADA48181-2C78-49CB-8C52-912A07842C2E}" type="slidenum">
              <a:rPr lang="en-US" noProof="0" smtClean="0"/>
              <a:pPr/>
              <a:t>‹#›</a:t>
            </a:fld>
            <a:endParaRPr lang="en-US" noProof="0"/>
          </a:p>
        </p:txBody>
      </p:sp>
    </p:spTree>
    <p:extLst>
      <p:ext uri="{BB962C8B-B14F-4D97-AF65-F5344CB8AC3E}">
        <p14:creationId xmlns:p14="http://schemas.microsoft.com/office/powerpoint/2010/main" val="21067609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on Blank (grey)">
    <p:spTree>
      <p:nvGrpSpPr>
        <p:cNvPr id="1" name=""/>
        <p:cNvGrpSpPr/>
        <p:nvPr/>
      </p:nvGrpSpPr>
      <p:grpSpPr>
        <a:xfrm>
          <a:off x="0" y="0"/>
          <a:ext cx="0" cy="0"/>
          <a:chOff x="0" y="0"/>
          <a:chExt cx="0" cy="0"/>
        </a:xfrm>
      </p:grpSpPr>
      <p:sp>
        <p:nvSpPr>
          <p:cNvPr id="10" name="Rechteck 9"/>
          <p:cNvSpPr/>
          <p:nvPr userDrawn="1"/>
        </p:nvSpPr>
        <p:spPr>
          <a:xfrm>
            <a:off x="179388" y="195263"/>
            <a:ext cx="8785225" cy="4752975"/>
          </a:xfrm>
          <a:prstGeom prst="rect">
            <a:avLst/>
          </a:prstGeom>
          <a:solidFill>
            <a:schemeClr val="bg2"/>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err="1">
              <a:solidFill>
                <a:schemeClr val="bg2">
                  <a:lumMod val="10000"/>
                </a:schemeClr>
              </a:solidFill>
            </a:endParaRPr>
          </a:p>
        </p:txBody>
      </p:sp>
      <p:sp>
        <p:nvSpPr>
          <p:cNvPr id="2" name="Titel 1">
            <a:extLst>
              <a:ext uri="{FF2B5EF4-FFF2-40B4-BE49-F238E27FC236}">
                <a16:creationId xmlns:a16="http://schemas.microsoft.com/office/drawing/2014/main" id="{7D291653-436B-4C1A-975A-E4D25BEB6C80}"/>
              </a:ext>
            </a:extLst>
          </p:cNvPr>
          <p:cNvSpPr>
            <a:spLocks noGrp="1"/>
          </p:cNvSpPr>
          <p:nvPr>
            <p:ph type="title"/>
          </p:nvPr>
        </p:nvSpPr>
        <p:spPr/>
        <p:txBody>
          <a:bodyPr/>
          <a:lstStyle/>
          <a:p>
            <a:r>
              <a:rPr lang="de-DE"/>
              <a:t>Mastertitelformat bearbeiten</a:t>
            </a:r>
          </a:p>
        </p:txBody>
      </p:sp>
      <p:sp>
        <p:nvSpPr>
          <p:cNvPr id="6" name="Fußzeilenplatzhalter 24">
            <a:extLst>
              <a:ext uri="{FF2B5EF4-FFF2-40B4-BE49-F238E27FC236}">
                <a16:creationId xmlns:a16="http://schemas.microsoft.com/office/drawing/2014/main" id="{461B1EE2-B1EB-43B7-ADA4-328E2CCBF5AF}"/>
              </a:ext>
            </a:extLst>
          </p:cNvPr>
          <p:cNvSpPr>
            <a:spLocks noGrp="1"/>
          </p:cNvSpPr>
          <p:nvPr>
            <p:ph type="ftr" sz="quarter" idx="3"/>
          </p:nvPr>
        </p:nvSpPr>
        <p:spPr>
          <a:xfrm>
            <a:off x="6552220" y="4951814"/>
            <a:ext cx="2304256" cy="154011"/>
          </a:xfrm>
          <a:prstGeom prst="rect">
            <a:avLst/>
          </a:prstGeom>
        </p:spPr>
        <p:txBody>
          <a:bodyPr vert="horz" wrap="none" lIns="0" tIns="0" rIns="0" bIns="0" rtlCol="0" anchor="t" anchorCtr="0"/>
          <a:lstStyle>
            <a:lvl1pPr algn="r">
              <a:defRPr sz="700">
                <a:solidFill>
                  <a:schemeClr val="tx1"/>
                </a:solidFill>
                <a:latin typeface="+mn-lt"/>
              </a:defRPr>
            </a:lvl1pPr>
          </a:lstStyle>
          <a:p>
            <a:r>
              <a:rPr lang="en-US"/>
              <a:t>Investor Presentation March 2020 © Continental AG</a:t>
            </a:r>
          </a:p>
        </p:txBody>
      </p:sp>
      <p:sp>
        <p:nvSpPr>
          <p:cNvPr id="8" name="Foliennummernplatzhalter 25">
            <a:extLst>
              <a:ext uri="{FF2B5EF4-FFF2-40B4-BE49-F238E27FC236}">
                <a16:creationId xmlns:a16="http://schemas.microsoft.com/office/drawing/2014/main" id="{2A8F8802-ED6A-4B07-9F59-E387685123F5}"/>
              </a:ext>
            </a:extLst>
          </p:cNvPr>
          <p:cNvSpPr>
            <a:spLocks noGrp="1"/>
          </p:cNvSpPr>
          <p:nvPr>
            <p:ph type="sldNum" sz="quarter" idx="4"/>
          </p:nvPr>
        </p:nvSpPr>
        <p:spPr>
          <a:xfrm>
            <a:off x="8496436" y="4759200"/>
            <a:ext cx="360289" cy="137503"/>
          </a:xfrm>
          <a:prstGeom prst="rect">
            <a:avLst/>
          </a:prstGeom>
        </p:spPr>
        <p:txBody>
          <a:bodyPr vert="horz" wrap="none" lIns="0" tIns="0" rIns="0" bIns="0" rtlCol="0" anchor="t" anchorCtr="0"/>
          <a:lstStyle>
            <a:lvl1pPr algn="r">
              <a:defRPr sz="700" b="1">
                <a:solidFill>
                  <a:schemeClr val="tx1"/>
                </a:solidFill>
                <a:latin typeface="+mn-lt"/>
              </a:defRPr>
            </a:lvl1pPr>
          </a:lstStyle>
          <a:p>
            <a:fld id="{ADA48181-2C78-49CB-8C52-912A07842C2E}" type="slidenum">
              <a:rPr lang="en-US" noProof="0" smtClean="0"/>
              <a:pPr/>
              <a:t>‹#›</a:t>
            </a:fld>
            <a:endParaRPr lang="en-US" noProof="0"/>
          </a:p>
        </p:txBody>
      </p:sp>
    </p:spTree>
    <p:extLst>
      <p:ext uri="{BB962C8B-B14F-4D97-AF65-F5344CB8AC3E}">
        <p14:creationId xmlns:p14="http://schemas.microsoft.com/office/powerpoint/2010/main" val="123995329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on Blank (white)">
    <p:spTree>
      <p:nvGrpSpPr>
        <p:cNvPr id="1" name=""/>
        <p:cNvGrpSpPr/>
        <p:nvPr/>
      </p:nvGrpSpPr>
      <p:grpSpPr>
        <a:xfrm>
          <a:off x="0" y="0"/>
          <a:ext cx="0" cy="0"/>
          <a:chOff x="0" y="0"/>
          <a:chExt cx="0" cy="0"/>
        </a:xfrm>
      </p:grpSpPr>
      <p:sp>
        <p:nvSpPr>
          <p:cNvPr id="10" name="Rechteck 9"/>
          <p:cNvSpPr/>
          <p:nvPr userDrawn="1"/>
        </p:nvSpPr>
        <p:spPr>
          <a:xfrm>
            <a:off x="179388" y="195263"/>
            <a:ext cx="8785225" cy="4752975"/>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err="1">
              <a:solidFill>
                <a:schemeClr val="bg2">
                  <a:lumMod val="10000"/>
                </a:schemeClr>
              </a:solidFill>
            </a:endParaRPr>
          </a:p>
        </p:txBody>
      </p:sp>
      <p:sp>
        <p:nvSpPr>
          <p:cNvPr id="6" name="Titel 5"/>
          <p:cNvSpPr>
            <a:spLocks noGrp="1"/>
          </p:cNvSpPr>
          <p:nvPr>
            <p:ph type="title"/>
          </p:nvPr>
        </p:nvSpPr>
        <p:spPr>
          <a:xfrm>
            <a:off x="395289" y="303212"/>
            <a:ext cx="8353425" cy="720725"/>
          </a:xfrm>
        </p:spPr>
        <p:txBody>
          <a:bodyPr/>
          <a:lstStyle>
            <a:lvl1pPr>
              <a:defRPr>
                <a:solidFill>
                  <a:schemeClr val="accent1"/>
                </a:solidFill>
                <a:latin typeface="+mj-lt"/>
              </a:defRPr>
            </a:lvl1p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Tree>
    <p:extLst>
      <p:ext uri="{BB962C8B-B14F-4D97-AF65-F5344CB8AC3E}">
        <p14:creationId xmlns:p14="http://schemas.microsoft.com/office/powerpoint/2010/main" val="82462122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cSld name="End (silver)">
    <p:bg>
      <p:bgPr>
        <a:gradFill>
          <a:gsLst>
            <a:gs pos="15000">
              <a:srgbClr val="747474"/>
            </a:gs>
            <a:gs pos="50000">
              <a:srgbClr val="D9D9D9"/>
            </a:gs>
            <a:gs pos="85000">
              <a:srgbClr val="747474"/>
            </a:gs>
          </a:gsLst>
          <a:lin ang="12600000" scaled="0"/>
        </a:gra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395289" y="2255334"/>
            <a:ext cx="8353425" cy="1900741"/>
          </a:xfrm>
        </p:spPr>
        <p:txBody>
          <a:bodyPr>
            <a:noAutofit/>
          </a:bodyPr>
          <a:lstStyle>
            <a:lvl1pPr marL="0" indent="0">
              <a:lnSpc>
                <a:spcPct val="113000"/>
              </a:lnSpc>
              <a:buSzPct val="125000"/>
              <a:buFont typeface="Arial" pitchFamily="34" charset="0"/>
              <a:buNone/>
              <a:defRPr sz="2400">
                <a:solidFill>
                  <a:schemeClr val="tx1"/>
                </a:solidFill>
              </a:defRPr>
            </a:lvl1pPr>
            <a:lvl2pPr marL="184150" indent="-184150">
              <a:lnSpc>
                <a:spcPct val="113000"/>
              </a:lnSpc>
              <a:buClr>
                <a:schemeClr val="accent1"/>
              </a:buClr>
              <a:buSzPct val="125000"/>
              <a:buFont typeface="Arial" pitchFamily="34" charset="0"/>
              <a:buChar char="›"/>
              <a:defRPr sz="2400">
                <a:solidFill>
                  <a:schemeClr val="tx1"/>
                </a:solidFill>
              </a:defRPr>
            </a:lvl2pPr>
            <a:lvl3pPr marL="539750" indent="-177800">
              <a:lnSpc>
                <a:spcPct val="113000"/>
              </a:lnSpc>
              <a:buClr>
                <a:schemeClr val="accent1"/>
              </a:buClr>
              <a:buSzPct val="125000"/>
              <a:buFont typeface="Arial" pitchFamily="34" charset="0"/>
              <a:buChar char="›"/>
              <a:defRPr sz="2400">
                <a:solidFill>
                  <a:schemeClr val="tx1"/>
                </a:solidFill>
              </a:defRPr>
            </a:lvl3pPr>
            <a:lvl4pPr marL="895350" indent="-179388">
              <a:lnSpc>
                <a:spcPct val="113000"/>
              </a:lnSpc>
              <a:buClr>
                <a:schemeClr val="accent1"/>
              </a:buClr>
              <a:buSzPct val="125000"/>
              <a:buFont typeface="Arial" pitchFamily="34" charset="0"/>
              <a:buChar char="›"/>
              <a:defRPr sz="2400">
                <a:solidFill>
                  <a:schemeClr val="tx1"/>
                </a:solidFill>
              </a:defRPr>
            </a:lvl4pPr>
            <a:lvl5pPr marL="1257300" indent="-177800">
              <a:lnSpc>
                <a:spcPct val="113000"/>
              </a:lnSpc>
              <a:buClr>
                <a:schemeClr val="accent1"/>
              </a:buClr>
              <a:buSzPct val="125000"/>
              <a:buFont typeface="Arial" pitchFamily="34" charset="0"/>
              <a:buChar char="›"/>
              <a:defRPr sz="2400">
                <a:solidFill>
                  <a:schemeClr val="tx1"/>
                </a:solidFill>
              </a:defRPr>
            </a:lvl5pPr>
          </a:lstStyle>
          <a:p>
            <a:pPr lvl="0"/>
            <a:endParaRPr lang="en-US" noProof="0" dirty="0"/>
          </a:p>
        </p:txBody>
      </p:sp>
      <p:sp>
        <p:nvSpPr>
          <p:cNvPr id="8" name="Titel 7"/>
          <p:cNvSpPr>
            <a:spLocks noGrp="1"/>
          </p:cNvSpPr>
          <p:nvPr>
            <p:ph type="title"/>
          </p:nvPr>
        </p:nvSpPr>
        <p:spPr>
          <a:xfrm>
            <a:off x="395289" y="1578878"/>
            <a:ext cx="8353425" cy="720000"/>
          </a:xfrm>
        </p:spPr>
        <p:txBody>
          <a:bodyPr anchor="b" anchorCtr="0"/>
          <a:lstStyle>
            <a:lvl1pPr>
              <a:defRPr>
                <a:solidFill>
                  <a:schemeClr val="accent1"/>
                </a:solidFill>
              </a:defRPr>
            </a:lvl1pPr>
          </a:lstStyle>
          <a:p>
            <a:endParaRPr lang="en-US" noProof="0" dirty="0"/>
          </a:p>
        </p:txBody>
      </p:sp>
      <p:sp>
        <p:nvSpPr>
          <p:cNvPr id="9" name="Datumsplatzhalter 8"/>
          <p:cNvSpPr>
            <a:spLocks noGrp="1"/>
          </p:cNvSpPr>
          <p:nvPr>
            <p:ph type="dt" sz="half" idx="10"/>
          </p:nvPr>
        </p:nvSpPr>
        <p:spPr/>
        <p:txBody>
          <a:bodyPr/>
          <a:lstStyle>
            <a:lvl1pPr>
              <a:defRPr>
                <a:solidFill>
                  <a:schemeClr val="tx1"/>
                </a:solidFill>
              </a:defRPr>
            </a:lvl1pPr>
          </a:lstStyle>
          <a:p>
            <a:fld id="{D2543985-DFEE-4993-9565-FCADA12975D9}" type="datetime1">
              <a:rPr lang="hu-HU" noProof="0" smtClean="0"/>
              <a:t>2020. 09. 22.</a:t>
            </a:fld>
            <a:endParaRPr lang="en-US" noProof="0"/>
          </a:p>
        </p:txBody>
      </p:sp>
      <p:sp>
        <p:nvSpPr>
          <p:cNvPr id="10" name="Foliennummernplatzhalter 9"/>
          <p:cNvSpPr>
            <a:spLocks noGrp="1"/>
          </p:cNvSpPr>
          <p:nvPr>
            <p:ph type="sldNum" sz="quarter" idx="11"/>
          </p:nvPr>
        </p:nvSpPr>
        <p:spPr/>
        <p:txBody>
          <a:bodyPr/>
          <a:lstStyle>
            <a:lvl1pPr>
              <a:defRPr>
                <a:solidFill>
                  <a:schemeClr val="tx1"/>
                </a:solidFill>
              </a:defRPr>
            </a:lvl1pPr>
          </a:lstStyle>
          <a:p>
            <a:fld id="{ADA48181-2C78-49CB-8C52-912A07842C2E}" type="slidenum">
              <a:rPr lang="en-US" noProof="0" smtClean="0"/>
              <a:pPr/>
              <a:t>‹#›</a:t>
            </a:fld>
            <a:endParaRPr lang="en-US" noProof="0"/>
          </a:p>
        </p:txBody>
      </p:sp>
      <p:sp>
        <p:nvSpPr>
          <p:cNvPr id="11" name="Fußzeilenplatzhalter 10"/>
          <p:cNvSpPr>
            <a:spLocks noGrp="1"/>
          </p:cNvSpPr>
          <p:nvPr>
            <p:ph type="ftr" sz="quarter" idx="12"/>
          </p:nvPr>
        </p:nvSpPr>
        <p:spPr/>
        <p:txBody>
          <a:bodyPr/>
          <a:lstStyle>
            <a:lvl1pPr>
              <a:defRPr>
                <a:solidFill>
                  <a:schemeClr val="tx1"/>
                </a:solidFill>
              </a:defRPr>
            </a:lvl1pPr>
          </a:lstStyle>
          <a:p>
            <a:r>
              <a:rPr lang="en-US" noProof="0"/>
              <a:t>Zoltán Hornyacsek, Head of Country Comms © Continental AG</a:t>
            </a:r>
          </a:p>
        </p:txBody>
      </p:sp>
      <p:grpSp>
        <p:nvGrpSpPr>
          <p:cNvPr id="2" name="Gruppieren 15"/>
          <p:cNvGrpSpPr/>
          <p:nvPr userDrawn="1"/>
        </p:nvGrpSpPr>
        <p:grpSpPr>
          <a:xfrm>
            <a:off x="0" y="0"/>
            <a:ext cx="9144000" cy="5143501"/>
            <a:chOff x="0" y="0"/>
            <a:chExt cx="9144000" cy="6858001"/>
          </a:xfrm>
        </p:grpSpPr>
        <p:sp>
          <p:nvSpPr>
            <p:cNvPr id="18" name="Rechteck 17"/>
            <p:cNvSpPr/>
            <p:nvPr userDrawn="1"/>
          </p:nvSpPr>
          <p:spPr>
            <a:xfrm>
              <a:off x="0" y="0"/>
              <a:ext cx="9144000" cy="260351"/>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19" name="Rechteck 18"/>
            <p:cNvSpPr/>
            <p:nvPr userDrawn="1"/>
          </p:nvSpPr>
          <p:spPr>
            <a:xfrm>
              <a:off x="0" y="6597652"/>
              <a:ext cx="9144000" cy="26034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20" name="Rechteck 19"/>
            <p:cNvSpPr/>
            <p:nvPr userDrawn="1"/>
          </p:nvSpPr>
          <p:spPr>
            <a:xfrm>
              <a:off x="0" y="0"/>
              <a:ext cx="179388"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sp>
          <p:nvSpPr>
            <p:cNvPr id="21" name="Rechteck 20"/>
            <p:cNvSpPr/>
            <p:nvPr userDrawn="1"/>
          </p:nvSpPr>
          <p:spPr>
            <a:xfrm>
              <a:off x="8964612" y="0"/>
              <a:ext cx="179387" cy="6857999"/>
            </a:xfrm>
            <a:prstGeom prst="rect">
              <a:avLst/>
            </a:prstGeom>
            <a:solidFill>
              <a:schemeClr val="bg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noProof="0">
                <a:solidFill>
                  <a:schemeClr val="bg2">
                    <a:lumMod val="10000"/>
                  </a:schemeClr>
                </a:solidFill>
              </a:endParaRPr>
            </a:p>
          </p:txBody>
        </p:sp>
      </p:grpSp>
      <p:pic>
        <p:nvPicPr>
          <p:cNvPr id="22" name="Bild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520" y="4381647"/>
            <a:ext cx="1857600" cy="570549"/>
          </a:xfrm>
          <a:prstGeom prst="rect">
            <a:avLst/>
          </a:prstGeom>
          <a:noFill/>
          <a:ln>
            <a:noFill/>
          </a:ln>
        </p:spPr>
      </p:pic>
      <p:cxnSp>
        <p:nvCxnSpPr>
          <p:cNvPr id="25" name="Gerade Verbindung 24"/>
          <p:cNvCxnSpPr/>
          <p:nvPr userDrawn="1"/>
        </p:nvCxnSpPr>
        <p:spPr>
          <a:xfrm>
            <a:off x="395289" y="4320706"/>
            <a:ext cx="8353425" cy="0"/>
          </a:xfrm>
          <a:prstGeom prst="line">
            <a:avLst/>
          </a:prstGeom>
          <a:ln w="444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4741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MIO_LOGOPLACEHOLDER"/>
          <p:cNvSpPr/>
          <p:nvPr userDrawn="1"/>
        </p:nvSpPr>
        <p:spPr>
          <a:xfrm>
            <a:off x="7727949" y="381360"/>
            <a:ext cx="1020763" cy="418740"/>
          </a:xfrm>
          <a:prstGeom prst="rect">
            <a:avLst/>
          </a:prstGeom>
          <a:noFill/>
          <a:ln w="3175">
            <a:no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800" noProof="0">
              <a:solidFill>
                <a:srgbClr val="00B0F0"/>
              </a:solidFill>
            </a:endParaRPr>
          </a:p>
        </p:txBody>
      </p:sp>
      <p:cxnSp>
        <p:nvCxnSpPr>
          <p:cNvPr id="13" name="Gerade Verbindung 12"/>
          <p:cNvCxnSpPr/>
          <p:nvPr userDrawn="1"/>
        </p:nvCxnSpPr>
        <p:spPr>
          <a:xfrm>
            <a:off x="395289" y="4320706"/>
            <a:ext cx="8353425" cy="0"/>
          </a:xfrm>
          <a:prstGeom prst="line">
            <a:avLst/>
          </a:prstGeom>
          <a:ln w="4445">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Bild 4"/>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bwMode="black">
          <a:xfrm>
            <a:off x="251520" y="4381646"/>
            <a:ext cx="1857600" cy="570549"/>
          </a:xfrm>
          <a:prstGeom prst="rect">
            <a:avLst/>
          </a:prstGeom>
          <a:noFill/>
          <a:ln>
            <a:noFill/>
          </a:ln>
        </p:spPr>
      </p:pic>
      <p:sp>
        <p:nvSpPr>
          <p:cNvPr id="2" name="Titelplatzhalter 1"/>
          <p:cNvSpPr>
            <a:spLocks noGrp="1"/>
          </p:cNvSpPr>
          <p:nvPr>
            <p:ph type="title"/>
          </p:nvPr>
        </p:nvSpPr>
        <p:spPr>
          <a:xfrm>
            <a:off x="395289" y="303212"/>
            <a:ext cx="8353425" cy="720726"/>
          </a:xfrm>
          <a:prstGeom prst="rect">
            <a:avLst/>
          </a:prstGeom>
        </p:spPr>
        <p:txBody>
          <a:bodyPr vert="horz" lIns="0" tIns="25200" rIns="91440" bIns="0" rtlCol="0" anchor="t" anchorCtr="0">
            <a:noAutofit/>
          </a:bodyPr>
          <a:lstStyle/>
          <a:p>
            <a:r>
              <a:rPr lang="en-US" noProof="0" err="1"/>
              <a:t>Titelmasterformat</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p:txBody>
      </p:sp>
      <p:sp>
        <p:nvSpPr>
          <p:cNvPr id="3" name="Textplatzhalter 2"/>
          <p:cNvSpPr>
            <a:spLocks noGrp="1"/>
          </p:cNvSpPr>
          <p:nvPr>
            <p:ph type="body" idx="1"/>
          </p:nvPr>
        </p:nvSpPr>
        <p:spPr>
          <a:xfrm>
            <a:off x="395289" y="1342800"/>
            <a:ext cx="8353425" cy="2813275"/>
          </a:xfrm>
          <a:prstGeom prst="rect">
            <a:avLst/>
          </a:prstGeom>
        </p:spPr>
        <p:txBody>
          <a:bodyPr vert="horz" lIns="0" tIns="18000" rIns="0" bIns="18000" rtlCol="0">
            <a:normAutofit/>
          </a:bodyPr>
          <a:lstStyle/>
          <a:p>
            <a:pPr lvl="0"/>
            <a:r>
              <a:rPr lang="en-US" noProof="0" err="1"/>
              <a:t>Textmasterformate</a:t>
            </a:r>
            <a:r>
              <a:rPr lang="en-US" noProof="0"/>
              <a:t> </a:t>
            </a:r>
            <a:r>
              <a:rPr lang="en-US" noProof="0" err="1"/>
              <a:t>durch</a:t>
            </a:r>
            <a:r>
              <a:rPr lang="en-US" noProof="0"/>
              <a:t> </a:t>
            </a:r>
            <a:r>
              <a:rPr lang="en-US" noProof="0" err="1"/>
              <a:t>Klicken</a:t>
            </a:r>
            <a:r>
              <a:rPr lang="en-US" noProof="0"/>
              <a:t> </a:t>
            </a:r>
            <a:r>
              <a:rPr lang="en-US" noProof="0" err="1"/>
              <a:t>bearbeiten</a:t>
            </a:r>
            <a:endParaRPr lang="en-US" noProof="0"/>
          </a:p>
          <a:p>
            <a:pPr lvl="1"/>
            <a:r>
              <a:rPr lang="en-US" noProof="0" err="1"/>
              <a:t>Zweite</a:t>
            </a:r>
            <a:r>
              <a:rPr lang="en-US" noProof="0"/>
              <a:t> </a:t>
            </a:r>
            <a:r>
              <a:rPr lang="en-US" noProof="0" err="1"/>
              <a:t>Ebene</a:t>
            </a:r>
            <a:endParaRPr lang="en-US" noProof="0"/>
          </a:p>
          <a:p>
            <a:pPr lvl="2"/>
            <a:r>
              <a:rPr lang="en-US" noProof="0" err="1"/>
              <a:t>Dritte</a:t>
            </a:r>
            <a:r>
              <a:rPr lang="en-US" noProof="0"/>
              <a:t> </a:t>
            </a:r>
            <a:r>
              <a:rPr lang="en-US" noProof="0" err="1"/>
              <a:t>Ebene</a:t>
            </a:r>
            <a:endParaRPr lang="en-US" noProof="0"/>
          </a:p>
          <a:p>
            <a:pPr lvl="3"/>
            <a:r>
              <a:rPr lang="en-US" noProof="0" err="1"/>
              <a:t>Vierte</a:t>
            </a:r>
            <a:r>
              <a:rPr lang="en-US" noProof="0"/>
              <a:t> </a:t>
            </a:r>
            <a:r>
              <a:rPr lang="en-US" noProof="0" err="1"/>
              <a:t>Ebene</a:t>
            </a:r>
            <a:endParaRPr lang="en-US" noProof="0"/>
          </a:p>
          <a:p>
            <a:pPr lvl="4"/>
            <a:r>
              <a:rPr lang="en-US" noProof="0" err="1"/>
              <a:t>Fünfte</a:t>
            </a:r>
            <a:r>
              <a:rPr lang="en-US" noProof="0"/>
              <a:t> </a:t>
            </a:r>
            <a:r>
              <a:rPr lang="en-US" noProof="0" err="1"/>
              <a:t>Ebene</a:t>
            </a:r>
            <a:endParaRPr lang="en-US" noProof="0"/>
          </a:p>
        </p:txBody>
      </p:sp>
      <p:sp>
        <p:nvSpPr>
          <p:cNvPr id="26" name="Foliennummernplatzhalter 25"/>
          <p:cNvSpPr>
            <a:spLocks noGrp="1"/>
          </p:cNvSpPr>
          <p:nvPr>
            <p:ph type="sldNum" sz="quarter" idx="4"/>
          </p:nvPr>
        </p:nvSpPr>
        <p:spPr>
          <a:xfrm>
            <a:off x="8388425" y="4665239"/>
            <a:ext cx="360289" cy="112830"/>
          </a:xfrm>
          <a:prstGeom prst="rect">
            <a:avLst/>
          </a:prstGeom>
        </p:spPr>
        <p:txBody>
          <a:bodyPr vert="horz" wrap="none" lIns="0" tIns="0" rIns="0" bIns="0" rtlCol="0" anchor="t" anchorCtr="0"/>
          <a:lstStyle>
            <a:lvl1pPr algn="r">
              <a:defRPr sz="700" b="1">
                <a:solidFill>
                  <a:schemeClr val="tx1"/>
                </a:solidFill>
                <a:latin typeface="+mn-lt"/>
              </a:defRPr>
            </a:lvl1pPr>
          </a:lstStyle>
          <a:p>
            <a:fld id="{ADA48181-2C78-49CB-8C52-912A07842C2E}" type="slidenum">
              <a:rPr lang="en-US" noProof="0" smtClean="0"/>
              <a:pPr/>
              <a:t>‹#›</a:t>
            </a:fld>
            <a:endParaRPr lang="en-US" noProof="0"/>
          </a:p>
        </p:txBody>
      </p:sp>
      <p:sp>
        <p:nvSpPr>
          <p:cNvPr id="4" name="empower - DO NOT DELETE!!!"/>
          <p:cNvSpPr/>
          <p:nvPr userDrawn="1">
            <p:custDataLst>
              <p:tags r:id="rId10"/>
            </p:custDataLst>
          </p:nvPr>
        </p:nvSpPr>
        <p:spPr>
          <a:xfrm>
            <a:off x="0" y="0"/>
            <a:ext cx="0" cy="0"/>
          </a:xfrm>
          <a:prstGeom prst="ellipse">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600" err="1">
              <a:solidFill>
                <a:schemeClr val="bg2">
                  <a:lumMod val="10000"/>
                </a:schemeClr>
              </a:solidFill>
            </a:endParaRPr>
          </a:p>
        </p:txBody>
      </p:sp>
      <p:sp>
        <p:nvSpPr>
          <p:cNvPr id="16" name="empower - DO NOT DELETE!!!" hidden="1"/>
          <p:cNvSpPr/>
          <p:nvPr userDrawn="1">
            <p:custDataLst>
              <p:tags r:id="rId11"/>
            </p:custDataLst>
          </p:nvPr>
        </p:nvSpPr>
        <p:spPr>
          <a:xfrm>
            <a:off x="-63500" y="-63500"/>
            <a:ext cx="0" cy="0"/>
          </a:xfrm>
          <a:prstGeom prst="ellipse">
            <a:avLst/>
          </a:prstGeom>
          <a:solidFill>
            <a:schemeClr val="accent1"/>
          </a:solidFill>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sz="1600" err="1">
              <a:solidFill>
                <a:schemeClr val="bg2">
                  <a:lumMod val="10000"/>
                </a:schemeClr>
              </a:solidFill>
            </a:endParaRPr>
          </a:p>
        </p:txBody>
      </p:sp>
      <p:sp>
        <p:nvSpPr>
          <p:cNvPr id="18" name="Datumsplatzhalter 23">
            <a:extLst>
              <a:ext uri="{FF2B5EF4-FFF2-40B4-BE49-F238E27FC236}">
                <a16:creationId xmlns:a16="http://schemas.microsoft.com/office/drawing/2014/main" id="{B89CFD85-BB0D-4389-AAE2-5659CC00CD40}"/>
              </a:ext>
            </a:extLst>
          </p:cNvPr>
          <p:cNvSpPr txBox="1">
            <a:spLocks/>
          </p:cNvSpPr>
          <p:nvPr userDrawn="1"/>
        </p:nvSpPr>
        <p:spPr>
          <a:xfrm>
            <a:off x="6022855" y="4491054"/>
            <a:ext cx="2669247" cy="150440"/>
          </a:xfrm>
          <a:prstGeom prst="rect">
            <a:avLst/>
          </a:prstGeom>
        </p:spPr>
        <p:txBody>
          <a:bodyPr vert="horz" wrap="none" lIns="0" tIns="0" rIns="0" bIns="0" rtlCol="0" anchor="b" anchorCtr="0"/>
          <a:lstStyle>
            <a:defPPr>
              <a:defRPr lang="de-DE"/>
            </a:defPPr>
            <a:lvl1pPr marL="0" algn="l" defTabSz="914400" rtl="0" eaLnBrk="1" latinLnBrk="0" hangingPunct="1">
              <a:defRPr sz="933"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March 2020</a:t>
            </a:r>
          </a:p>
        </p:txBody>
      </p:sp>
      <p:sp>
        <p:nvSpPr>
          <p:cNvPr id="19" name="Fußzeilenplatzhalter 24">
            <a:extLst>
              <a:ext uri="{FF2B5EF4-FFF2-40B4-BE49-F238E27FC236}">
                <a16:creationId xmlns:a16="http://schemas.microsoft.com/office/drawing/2014/main" id="{2304B009-5177-4138-8E94-86986C6B4C1B}"/>
              </a:ext>
            </a:extLst>
          </p:cNvPr>
          <p:cNvSpPr txBox="1">
            <a:spLocks/>
          </p:cNvSpPr>
          <p:nvPr userDrawn="1"/>
        </p:nvSpPr>
        <p:spPr>
          <a:xfrm>
            <a:off x="6022856" y="4642080"/>
            <a:ext cx="2669247" cy="150440"/>
          </a:xfrm>
          <a:prstGeom prst="rect">
            <a:avLst/>
          </a:prstGeom>
        </p:spPr>
        <p:txBody>
          <a:bodyPr vert="horz" wrap="none" lIns="0" tIns="0" rIns="0" bIns="0" rtlCol="0" anchor="t" anchorCtr="0"/>
          <a:lstStyle>
            <a:defPPr>
              <a:defRPr lang="de-DE"/>
            </a:defPPr>
            <a:lvl1pPr marL="0" algn="l" defTabSz="914400" rtl="0" eaLnBrk="1" latinLnBrk="0" hangingPunct="1">
              <a:defRPr sz="933"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t>Group Sustainability © Continental AG</a:t>
            </a:r>
          </a:p>
        </p:txBody>
      </p:sp>
      <p:sp>
        <p:nvSpPr>
          <p:cNvPr id="20" name="Text Box 23">
            <a:extLst>
              <a:ext uri="{FF2B5EF4-FFF2-40B4-BE49-F238E27FC236}">
                <a16:creationId xmlns:a16="http://schemas.microsoft.com/office/drawing/2014/main" id="{1ADCFA2B-B6F2-4675-AE47-A776CDED6E42}"/>
              </a:ext>
            </a:extLst>
          </p:cNvPr>
          <p:cNvSpPr txBox="1">
            <a:spLocks noChangeArrowheads="1"/>
          </p:cNvSpPr>
          <p:nvPr userDrawn="1">
            <p:custDataLst>
              <p:tags r:id="rId12"/>
            </p:custDataLst>
          </p:nvPr>
        </p:nvSpPr>
        <p:spPr bwMode="auto">
          <a:xfrm>
            <a:off x="3238545" y="4664405"/>
            <a:ext cx="2732351" cy="138187"/>
          </a:xfrm>
          <a:prstGeom prst="rect">
            <a:avLst/>
          </a:prstGeom>
          <a:noFill/>
          <a:ln w="9525">
            <a:noFill/>
            <a:miter lim="800000"/>
            <a:headEnd/>
            <a:tailEnd/>
          </a:ln>
          <a:effectLst/>
        </p:spPr>
        <p:txBody>
          <a:bodyPr lIns="0" tIns="0" rIns="0" bIns="0" anchor="t" anchorCtr="0"/>
          <a:lstStyle/>
          <a:p>
            <a:pPr algn="l" defTabSz="1194487"/>
            <a:r>
              <a:rPr lang="en-US" sz="933" noProof="0">
                <a:solidFill>
                  <a:schemeClr val="tx1"/>
                </a:solidFill>
                <a:latin typeface="+mn-lt"/>
              </a:rPr>
              <a:t>Public</a:t>
            </a:r>
          </a:p>
        </p:txBody>
      </p:sp>
      <p:sp>
        <p:nvSpPr>
          <p:cNvPr id="21" name="Text Box 23">
            <a:extLst>
              <a:ext uri="{FF2B5EF4-FFF2-40B4-BE49-F238E27FC236}">
                <a16:creationId xmlns:a16="http://schemas.microsoft.com/office/drawing/2014/main" id="{A368EC53-4E2F-4820-A38F-1F2A521DAFF1}"/>
              </a:ext>
            </a:extLst>
          </p:cNvPr>
          <p:cNvSpPr txBox="1">
            <a:spLocks noChangeArrowheads="1"/>
          </p:cNvSpPr>
          <p:nvPr userDrawn="1">
            <p:custDataLst>
              <p:tags r:id="rId13"/>
            </p:custDataLst>
          </p:nvPr>
        </p:nvSpPr>
        <p:spPr bwMode="auto">
          <a:xfrm>
            <a:off x="3238544" y="4526203"/>
            <a:ext cx="2520811" cy="138200"/>
          </a:xfrm>
          <a:prstGeom prst="rect">
            <a:avLst/>
          </a:prstGeom>
          <a:noFill/>
          <a:ln w="9525">
            <a:noFill/>
            <a:miter lim="800000"/>
            <a:headEnd/>
            <a:tailEnd/>
          </a:ln>
          <a:effectLst/>
        </p:spPr>
        <p:txBody>
          <a:bodyPr lIns="0" tIns="0" rIns="0" bIns="0" anchor="b"/>
          <a:lstStyle/>
          <a:p>
            <a:pPr algn="l" defTabSz="1194487"/>
            <a:r>
              <a:rPr lang="en-US" sz="1000"/>
              <a:t>Sustainability@Continental</a:t>
            </a:r>
          </a:p>
        </p:txBody>
      </p:sp>
    </p:spTree>
    <p:extLst>
      <p:ext uri="{BB962C8B-B14F-4D97-AF65-F5344CB8AC3E}">
        <p14:creationId xmlns:p14="http://schemas.microsoft.com/office/powerpoint/2010/main" val="269246459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ransition>
    <p:fade/>
  </p:transition>
  <p:hf hdr="0" ftr="0" dt="0"/>
  <p:txStyles>
    <p:titleStyle>
      <a:lvl1pPr algn="l" defTabSz="914400" rtl="0" eaLnBrk="1" latinLnBrk="0" hangingPunct="1">
        <a:lnSpc>
          <a:spcPct val="95000"/>
        </a:lnSpc>
        <a:spcBef>
          <a:spcPct val="0"/>
        </a:spcBef>
        <a:buNone/>
        <a:defRPr sz="1800" b="1" kern="1200">
          <a:solidFill>
            <a:schemeClr val="accent1"/>
          </a:solidFill>
          <a:latin typeface="+mj-lt"/>
          <a:ea typeface="+mj-ea"/>
          <a:cs typeface="Arial" pitchFamily="34" charset="0"/>
        </a:defRPr>
      </a:lvl1pPr>
    </p:titleStyle>
    <p:bodyStyle>
      <a:lvl1pPr marL="177800"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400" b="0" kern="1200">
          <a:solidFill>
            <a:schemeClr val="tx1"/>
          </a:solidFill>
          <a:latin typeface="+mn-lt"/>
          <a:ea typeface="+mn-ea"/>
          <a:cs typeface="Arial" pitchFamily="34" charset="0"/>
        </a:defRPr>
      </a:lvl1pPr>
      <a:lvl2pPr marL="541338" indent="-18415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200" b="0" kern="1200">
          <a:solidFill>
            <a:schemeClr val="tx1"/>
          </a:solidFill>
          <a:latin typeface="+mn-lt"/>
          <a:ea typeface="+mn-ea"/>
          <a:cs typeface="Arial" pitchFamily="34" charset="0"/>
        </a:defRPr>
      </a:lvl2pPr>
      <a:lvl3pPr marL="896938"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200" b="0" kern="1200">
          <a:solidFill>
            <a:schemeClr val="tx1"/>
          </a:solidFill>
          <a:latin typeface="+mn-lt"/>
          <a:ea typeface="+mn-ea"/>
          <a:cs typeface="Arial" pitchFamily="34" charset="0"/>
        </a:defRPr>
      </a:lvl3pPr>
      <a:lvl4pPr marL="1254125" indent="-179388" algn="l" defTabSz="914400" rtl="0" eaLnBrk="1" latinLnBrk="0" hangingPunct="1">
        <a:lnSpc>
          <a:spcPct val="100000"/>
        </a:lnSpc>
        <a:spcBef>
          <a:spcPts val="0"/>
        </a:spcBef>
        <a:spcAft>
          <a:spcPts val="1200"/>
        </a:spcAft>
        <a:buClr>
          <a:schemeClr val="accent1"/>
        </a:buClr>
        <a:buSzPct val="125000"/>
        <a:buFont typeface="Arial" pitchFamily="34" charset="0"/>
        <a:buChar char="›"/>
        <a:defRPr sz="1200" b="0" kern="1200">
          <a:solidFill>
            <a:schemeClr val="tx1"/>
          </a:solidFill>
          <a:latin typeface="+mn-lt"/>
          <a:ea typeface="+mn-ea"/>
          <a:cs typeface="Arial" pitchFamily="34" charset="0"/>
        </a:defRPr>
      </a:lvl4pPr>
      <a:lvl5pPr marL="1616075" indent="-177800" algn="l" defTabSz="914400" rtl="0" eaLnBrk="1" latinLnBrk="0" hangingPunct="1">
        <a:lnSpc>
          <a:spcPct val="100000"/>
        </a:lnSpc>
        <a:spcBef>
          <a:spcPts val="0"/>
        </a:spcBef>
        <a:spcAft>
          <a:spcPts val="1200"/>
        </a:spcAft>
        <a:buClr>
          <a:schemeClr val="accent1"/>
        </a:buClr>
        <a:buSzPct val="125000"/>
        <a:buFont typeface="Arial" pitchFamily="34" charset="0"/>
        <a:buChar char="›"/>
        <a:defRPr sz="1200" b="0" kern="1200">
          <a:solidFill>
            <a:schemeClr val="tx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11">
          <p15:clr>
            <a:srgbClr val="F26B43"/>
          </p15:clr>
        </p15:guide>
        <p15:guide id="2" pos="2880">
          <p15:clr>
            <a:srgbClr val="F26B43"/>
          </p15:clr>
        </p15:guide>
        <p15:guide id="3" pos="249">
          <p15:clr>
            <a:srgbClr val="F26B43"/>
          </p15:clr>
        </p15:guide>
        <p15:guide id="4" pos="5511">
          <p15:clr>
            <a:srgbClr val="F26B43"/>
          </p15:clr>
        </p15:guide>
        <p15:guide id="5" orient="horz" pos="849">
          <p15:clr>
            <a:srgbClr val="F26B43"/>
          </p15:clr>
        </p15:guide>
        <p15:guide id="6" orient="horz" pos="2618">
          <p15:clr>
            <a:srgbClr val="F26B43"/>
          </p15:clr>
        </p15:guide>
        <p15:guide id="7" orient="horz" pos="35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slideLayout" Target="../slideLayouts/slideLayout1.xml"/><Relationship Id="rId16" Type="http://schemas.openxmlformats.org/officeDocument/2006/relationships/image" Target="../media/image16.png"/><Relationship Id="rId1" Type="http://schemas.openxmlformats.org/officeDocument/2006/relationships/tags" Target="../tags/tag5.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9.png"/><Relationship Id="rId9" Type="http://schemas.openxmlformats.org/officeDocument/2006/relationships/image" Target="../media/image26.png"/><Relationship Id="rId1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jpeg"/><Relationship Id="rId18" Type="http://schemas.microsoft.com/office/2007/relationships/hdphoto" Target="../media/hdphoto2.wdp"/><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jpeg"/><Relationship Id="rId10" Type="http://schemas.openxmlformats.org/officeDocument/2006/relationships/image" Target="../media/image43.svg"/><Relationship Id="rId19" Type="http://schemas.openxmlformats.org/officeDocument/2006/relationships/image" Target="../media/image51.jpeg"/><Relationship Id="rId4" Type="http://schemas.openxmlformats.org/officeDocument/2006/relationships/image" Target="../media/image1.emf"/><Relationship Id="rId9" Type="http://schemas.openxmlformats.org/officeDocument/2006/relationships/image" Target="../media/image42.png"/><Relationship Id="rId14" Type="http://schemas.openxmlformats.org/officeDocument/2006/relationships/image" Target="../media/image47.jpe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0887D19-4578-4D58-BC21-A1BB0D2EFAE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388" y="195262"/>
            <a:ext cx="8785225" cy="4752975"/>
          </a:xfrm>
          <a:prstGeom prst="rect">
            <a:avLst/>
          </a:prstGeom>
        </p:spPr>
      </p:pic>
      <p:sp>
        <p:nvSpPr>
          <p:cNvPr id="3" name="Subtitle 2"/>
          <p:cNvSpPr>
            <a:spLocks noGrp="1"/>
          </p:cNvSpPr>
          <p:nvPr>
            <p:ph type="subTitle" idx="1"/>
          </p:nvPr>
        </p:nvSpPr>
        <p:spPr>
          <a:xfrm>
            <a:off x="503548" y="3075806"/>
            <a:ext cx="8172140" cy="1368152"/>
          </a:xfrm>
          <a:solidFill>
            <a:schemeClr val="bg1">
              <a:lumMod val="85000"/>
              <a:alpha val="50000"/>
            </a:schemeClr>
          </a:solidFill>
        </p:spPr>
        <p:txBody>
          <a:bodyPr anchor="ctr"/>
          <a:lstStyle/>
          <a:p>
            <a:pPr indent="180975"/>
            <a:r>
              <a:rPr lang="hu-HU" dirty="0" err="1"/>
              <a:t>Greentech</a:t>
            </a:r>
            <a:r>
              <a:rPr lang="hu-HU" dirty="0"/>
              <a:t> Zalaegerszeg 25 </a:t>
            </a:r>
            <a:r>
              <a:rPr lang="hu-HU" dirty="0" err="1"/>
              <a:t>Sep</a:t>
            </a:r>
            <a:r>
              <a:rPr lang="hu-HU" dirty="0"/>
              <a:t> 2020</a:t>
            </a:r>
            <a:endParaRPr lang="en-US" dirty="0"/>
          </a:p>
        </p:txBody>
      </p:sp>
      <p:sp>
        <p:nvSpPr>
          <p:cNvPr id="4" name="Text Placeholder 3"/>
          <p:cNvSpPr>
            <a:spLocks noGrp="1"/>
          </p:cNvSpPr>
          <p:nvPr>
            <p:ph type="body" sz="quarter" idx="10"/>
          </p:nvPr>
        </p:nvSpPr>
        <p:spPr/>
        <p:txBody>
          <a:bodyPr/>
          <a:lstStyle/>
          <a:p>
            <a:r>
              <a:rPr lang="de-DE"/>
              <a:t>www.continental.com</a:t>
            </a:r>
          </a:p>
        </p:txBody>
      </p:sp>
      <p:sp>
        <p:nvSpPr>
          <p:cNvPr id="5" name="Text Placeholder 4"/>
          <p:cNvSpPr>
            <a:spLocks noGrp="1"/>
          </p:cNvSpPr>
          <p:nvPr>
            <p:ph type="body" sz="quarter" idx="11"/>
          </p:nvPr>
        </p:nvSpPr>
        <p:spPr/>
        <p:txBody>
          <a:bodyPr/>
          <a:lstStyle/>
          <a:p>
            <a:r>
              <a:rPr lang="hu-HU" dirty="0"/>
              <a:t>Mihály Nagy @ Continental</a:t>
            </a:r>
            <a:endParaRPr lang="de-DE" dirty="0"/>
          </a:p>
        </p:txBody>
      </p:sp>
      <p:sp>
        <p:nvSpPr>
          <p:cNvPr id="6" name="Text Placeholder 5"/>
          <p:cNvSpPr>
            <a:spLocks noGrp="1"/>
          </p:cNvSpPr>
          <p:nvPr>
            <p:ph type="body" sz="quarter" idx="12"/>
          </p:nvPr>
        </p:nvSpPr>
        <p:spPr/>
        <p:txBody>
          <a:bodyPr/>
          <a:lstStyle/>
          <a:p>
            <a:r>
              <a:rPr lang="de-DE"/>
              <a:t> </a:t>
            </a:r>
          </a:p>
        </p:txBody>
      </p:sp>
      <p:sp>
        <p:nvSpPr>
          <p:cNvPr id="8" name="Title 1">
            <a:extLst>
              <a:ext uri="{FF2B5EF4-FFF2-40B4-BE49-F238E27FC236}">
                <a16:creationId xmlns:a16="http://schemas.microsoft.com/office/drawing/2014/main" id="{8B5182ED-878C-430C-BF23-A8DB0DB755F1}"/>
              </a:ext>
            </a:extLst>
          </p:cNvPr>
          <p:cNvSpPr>
            <a:spLocks noGrp="1"/>
          </p:cNvSpPr>
          <p:nvPr>
            <p:ph type="ctrTitle"/>
          </p:nvPr>
        </p:nvSpPr>
        <p:spPr>
          <a:xfrm>
            <a:off x="684335" y="3153628"/>
            <a:ext cx="7956117" cy="387044"/>
          </a:xfrm>
        </p:spPr>
        <p:txBody>
          <a:bodyPr/>
          <a:lstStyle/>
          <a:p>
            <a:r>
              <a:rPr lang="en-US" err="1"/>
              <a:t>Sustainability@Continental</a:t>
            </a:r>
            <a:endParaRPr lang="de-DE"/>
          </a:p>
        </p:txBody>
      </p:sp>
      <p:grpSp>
        <p:nvGrpSpPr>
          <p:cNvPr id="2" name="Gruppieren 1">
            <a:extLst>
              <a:ext uri="{FF2B5EF4-FFF2-40B4-BE49-F238E27FC236}">
                <a16:creationId xmlns:a16="http://schemas.microsoft.com/office/drawing/2014/main" id="{87FF2FA8-EDDA-4991-AE59-8E53709ED85D}"/>
              </a:ext>
            </a:extLst>
          </p:cNvPr>
          <p:cNvGrpSpPr/>
          <p:nvPr/>
        </p:nvGrpSpPr>
        <p:grpSpPr>
          <a:xfrm>
            <a:off x="3886495" y="581554"/>
            <a:ext cx="4902663" cy="1013352"/>
            <a:chOff x="535349" y="1714697"/>
            <a:chExt cx="8303851" cy="1716358"/>
          </a:xfrm>
        </p:grpSpPr>
        <p:pic>
          <p:nvPicPr>
            <p:cNvPr id="9" name="Grafik 8">
              <a:extLst>
                <a:ext uri="{FF2B5EF4-FFF2-40B4-BE49-F238E27FC236}">
                  <a16:creationId xmlns:a16="http://schemas.microsoft.com/office/drawing/2014/main" id="{91A32BD8-4962-4ADC-AF74-2B526468FB33}"/>
                </a:ext>
              </a:extLst>
            </p:cNvPr>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1677922" y="2879519"/>
              <a:ext cx="548498" cy="548498"/>
            </a:xfrm>
            <a:prstGeom prst="rect">
              <a:avLst/>
            </a:prstGeom>
          </p:spPr>
        </p:pic>
        <p:pic>
          <p:nvPicPr>
            <p:cNvPr id="10" name="Grafik 9">
              <a:extLst>
                <a:ext uri="{FF2B5EF4-FFF2-40B4-BE49-F238E27FC236}">
                  <a16:creationId xmlns:a16="http://schemas.microsoft.com/office/drawing/2014/main" id="{2570437F-3DF7-456E-AECA-18F4B82219F2}"/>
                </a:ext>
              </a:extLst>
            </p:cNvPr>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2685439" y="2882557"/>
              <a:ext cx="548498" cy="548498"/>
            </a:xfrm>
            <a:prstGeom prst="rect">
              <a:avLst/>
            </a:prstGeom>
          </p:spPr>
        </p:pic>
        <p:pic>
          <p:nvPicPr>
            <p:cNvPr id="11" name="Grafik 10">
              <a:extLst>
                <a:ext uri="{FF2B5EF4-FFF2-40B4-BE49-F238E27FC236}">
                  <a16:creationId xmlns:a16="http://schemas.microsoft.com/office/drawing/2014/main" id="{FDA91F9C-FB21-4D14-B089-5D298606FD41}"/>
                </a:ext>
              </a:extLst>
            </p:cNvPr>
            <p:cNvPicPr>
              <a:picLocks noChangeAspect="1"/>
            </p:cNvPicPr>
            <p:nvPr/>
          </p:nvPicPr>
          <p:blipFill>
            <a:blip r:embed="rId7" cstate="screen">
              <a:biLevel thresh="50000"/>
              <a:extLst>
                <a:ext uri="{28A0092B-C50C-407E-A947-70E740481C1C}">
                  <a14:useLocalDpi xmlns:a14="http://schemas.microsoft.com/office/drawing/2010/main"/>
                </a:ext>
              </a:extLst>
            </a:blip>
            <a:stretch>
              <a:fillRect/>
            </a:stretch>
          </p:blipFill>
          <p:spPr>
            <a:xfrm>
              <a:off x="535349" y="2879519"/>
              <a:ext cx="548498" cy="548498"/>
            </a:xfrm>
            <a:prstGeom prst="rect">
              <a:avLst/>
            </a:prstGeom>
          </p:spPr>
        </p:pic>
        <p:pic>
          <p:nvPicPr>
            <p:cNvPr id="12" name="Grafik 11">
              <a:extLst>
                <a:ext uri="{FF2B5EF4-FFF2-40B4-BE49-F238E27FC236}">
                  <a16:creationId xmlns:a16="http://schemas.microsoft.com/office/drawing/2014/main" id="{95E6710D-00FE-4182-A47D-3906551172FC}"/>
                </a:ext>
              </a:extLst>
            </p:cNvPr>
            <p:cNvPicPr>
              <a:picLocks noChangeAspect="1"/>
            </p:cNvPicPr>
            <p:nvPr/>
          </p:nvPicPr>
          <p:blipFill>
            <a:blip r:embed="rId8" cstate="screen">
              <a:biLevel thresh="50000"/>
              <a:extLst>
                <a:ext uri="{28A0092B-C50C-407E-A947-70E740481C1C}">
                  <a14:useLocalDpi xmlns:a14="http://schemas.microsoft.com/office/drawing/2010/main"/>
                </a:ext>
              </a:extLst>
            </a:blip>
            <a:stretch>
              <a:fillRect/>
            </a:stretch>
          </p:blipFill>
          <p:spPr>
            <a:xfrm>
              <a:off x="5005915" y="2882557"/>
              <a:ext cx="548498" cy="548498"/>
            </a:xfrm>
            <a:prstGeom prst="rect">
              <a:avLst/>
            </a:prstGeom>
          </p:spPr>
        </p:pic>
        <p:pic>
          <p:nvPicPr>
            <p:cNvPr id="13" name="Grafik 12">
              <a:extLst>
                <a:ext uri="{FF2B5EF4-FFF2-40B4-BE49-F238E27FC236}">
                  <a16:creationId xmlns:a16="http://schemas.microsoft.com/office/drawing/2014/main" id="{7A89BFAE-88ED-43C8-86B3-2C35B45DD5F2}"/>
                </a:ext>
              </a:extLst>
            </p:cNvPr>
            <p:cNvPicPr>
              <a:picLocks noChangeAspect="1"/>
            </p:cNvPicPr>
            <p:nvPr/>
          </p:nvPicPr>
          <p:blipFill>
            <a:blip r:embed="rId9" cstate="screen">
              <a:biLevel thresh="50000"/>
              <a:extLst>
                <a:ext uri="{28A0092B-C50C-407E-A947-70E740481C1C}">
                  <a14:useLocalDpi xmlns:a14="http://schemas.microsoft.com/office/drawing/2010/main"/>
                </a:ext>
              </a:extLst>
            </a:blip>
            <a:stretch>
              <a:fillRect/>
            </a:stretch>
          </p:blipFill>
          <p:spPr>
            <a:xfrm>
              <a:off x="7169647" y="2882557"/>
              <a:ext cx="548498" cy="548498"/>
            </a:xfrm>
            <a:prstGeom prst="rect">
              <a:avLst/>
            </a:prstGeom>
          </p:spPr>
        </p:pic>
        <p:pic>
          <p:nvPicPr>
            <p:cNvPr id="14" name="Grafik 13">
              <a:extLst>
                <a:ext uri="{FF2B5EF4-FFF2-40B4-BE49-F238E27FC236}">
                  <a16:creationId xmlns:a16="http://schemas.microsoft.com/office/drawing/2014/main" id="{E332F60F-3025-495D-A47F-E82127EE0499}"/>
                </a:ext>
              </a:extLst>
            </p:cNvPr>
            <p:cNvPicPr>
              <a:picLocks noChangeAspect="1"/>
            </p:cNvPicPr>
            <p:nvPr/>
          </p:nvPicPr>
          <p:blipFill>
            <a:blip r:embed="rId10" cstate="screen">
              <a:biLevel thresh="50000"/>
              <a:extLst>
                <a:ext uri="{28A0092B-C50C-407E-A947-70E740481C1C}">
                  <a14:useLocalDpi xmlns:a14="http://schemas.microsoft.com/office/drawing/2010/main"/>
                </a:ext>
              </a:extLst>
            </a:blip>
            <a:stretch>
              <a:fillRect/>
            </a:stretch>
          </p:blipFill>
          <p:spPr>
            <a:xfrm>
              <a:off x="3871801" y="2882557"/>
              <a:ext cx="548498" cy="548498"/>
            </a:xfrm>
            <a:prstGeom prst="rect">
              <a:avLst/>
            </a:prstGeom>
          </p:spPr>
        </p:pic>
        <p:pic>
          <p:nvPicPr>
            <p:cNvPr id="15" name="Grafik 14">
              <a:extLst>
                <a:ext uri="{FF2B5EF4-FFF2-40B4-BE49-F238E27FC236}">
                  <a16:creationId xmlns:a16="http://schemas.microsoft.com/office/drawing/2014/main" id="{65988E25-6420-45FB-81EA-9593CA487E57}"/>
                </a:ext>
              </a:extLst>
            </p:cNvPr>
            <p:cNvPicPr>
              <a:picLocks noChangeAspect="1"/>
            </p:cNvPicPr>
            <p:nvPr/>
          </p:nvPicPr>
          <p:blipFill>
            <a:blip r:embed="rId11" cstate="screen">
              <a:biLevel thresh="50000"/>
              <a:extLst>
                <a:ext uri="{28A0092B-C50C-407E-A947-70E740481C1C}">
                  <a14:useLocalDpi xmlns:a14="http://schemas.microsoft.com/office/drawing/2010/main"/>
                </a:ext>
              </a:extLst>
            </a:blip>
            <a:stretch>
              <a:fillRect/>
            </a:stretch>
          </p:blipFill>
          <p:spPr>
            <a:xfrm>
              <a:off x="6048595" y="2882557"/>
              <a:ext cx="548498" cy="548498"/>
            </a:xfrm>
            <a:prstGeom prst="rect">
              <a:avLst/>
            </a:prstGeom>
          </p:spPr>
        </p:pic>
        <p:pic>
          <p:nvPicPr>
            <p:cNvPr id="16" name="Grafik 15">
              <a:extLst>
                <a:ext uri="{FF2B5EF4-FFF2-40B4-BE49-F238E27FC236}">
                  <a16:creationId xmlns:a16="http://schemas.microsoft.com/office/drawing/2014/main" id="{8EB95E66-CDC4-428E-9225-7A55D1ABD1F1}"/>
                </a:ext>
              </a:extLst>
            </p:cNvPr>
            <p:cNvPicPr>
              <a:picLocks noChangeAspect="1"/>
            </p:cNvPicPr>
            <p:nvPr/>
          </p:nvPicPr>
          <p:blipFill>
            <a:blip r:embed="rId12" cstate="screen">
              <a:biLevel thresh="50000"/>
              <a:extLst>
                <a:ext uri="{28A0092B-C50C-407E-A947-70E740481C1C}">
                  <a14:useLocalDpi xmlns:a14="http://schemas.microsoft.com/office/drawing/2010/main"/>
                </a:ext>
              </a:extLst>
            </a:blip>
            <a:stretch>
              <a:fillRect/>
            </a:stretch>
          </p:blipFill>
          <p:spPr>
            <a:xfrm>
              <a:off x="2504629" y="1720826"/>
              <a:ext cx="939165" cy="939165"/>
            </a:xfrm>
            <a:prstGeom prst="rect">
              <a:avLst/>
            </a:prstGeom>
          </p:spPr>
        </p:pic>
        <p:pic>
          <p:nvPicPr>
            <p:cNvPr id="17" name="Grafik 16">
              <a:extLst>
                <a:ext uri="{FF2B5EF4-FFF2-40B4-BE49-F238E27FC236}">
                  <a16:creationId xmlns:a16="http://schemas.microsoft.com/office/drawing/2014/main" id="{CA3A3FC0-65AB-4030-8077-BC3AA4819ED1}"/>
                </a:ext>
              </a:extLst>
            </p:cNvPr>
            <p:cNvPicPr>
              <a:picLocks noChangeAspect="1"/>
            </p:cNvPicPr>
            <p:nvPr/>
          </p:nvPicPr>
          <p:blipFill>
            <a:blip r:embed="rId13" cstate="screen">
              <a:biLevel thresh="50000"/>
              <a:extLst>
                <a:ext uri="{28A0092B-C50C-407E-A947-70E740481C1C}">
                  <a14:useLocalDpi xmlns:a14="http://schemas.microsoft.com/office/drawing/2010/main"/>
                </a:ext>
              </a:extLst>
            </a:blip>
            <a:stretch>
              <a:fillRect/>
            </a:stretch>
          </p:blipFill>
          <p:spPr>
            <a:xfrm>
              <a:off x="3741637" y="1733085"/>
              <a:ext cx="939165" cy="939165"/>
            </a:xfrm>
            <a:prstGeom prst="rect">
              <a:avLst/>
            </a:prstGeom>
          </p:spPr>
        </p:pic>
        <p:pic>
          <p:nvPicPr>
            <p:cNvPr id="18" name="Grafik 17">
              <a:extLst>
                <a:ext uri="{FF2B5EF4-FFF2-40B4-BE49-F238E27FC236}">
                  <a16:creationId xmlns:a16="http://schemas.microsoft.com/office/drawing/2014/main" id="{3C2F859F-BD75-4030-8888-1810309F65AC}"/>
                </a:ext>
              </a:extLst>
            </p:cNvPr>
            <p:cNvPicPr>
              <a:picLocks noChangeAspect="1"/>
            </p:cNvPicPr>
            <p:nvPr/>
          </p:nvPicPr>
          <p:blipFill>
            <a:blip r:embed="rId14" cstate="screen">
              <a:biLevel thresh="50000"/>
              <a:extLst>
                <a:ext uri="{28A0092B-C50C-407E-A947-70E740481C1C}">
                  <a14:useLocalDpi xmlns:a14="http://schemas.microsoft.com/office/drawing/2010/main"/>
                </a:ext>
              </a:extLst>
            </a:blip>
            <a:stretch>
              <a:fillRect/>
            </a:stretch>
          </p:blipFill>
          <p:spPr>
            <a:xfrm>
              <a:off x="6190615" y="1726955"/>
              <a:ext cx="939165" cy="939165"/>
            </a:xfrm>
            <a:prstGeom prst="rect">
              <a:avLst/>
            </a:prstGeom>
          </p:spPr>
        </p:pic>
        <p:pic>
          <p:nvPicPr>
            <p:cNvPr id="19" name="Grafik 18">
              <a:extLst>
                <a:ext uri="{FF2B5EF4-FFF2-40B4-BE49-F238E27FC236}">
                  <a16:creationId xmlns:a16="http://schemas.microsoft.com/office/drawing/2014/main" id="{C0698D37-4CFF-43DC-9B73-754335A08F65}"/>
                </a:ext>
              </a:extLst>
            </p:cNvPr>
            <p:cNvPicPr>
              <a:picLocks noChangeAspect="1"/>
            </p:cNvPicPr>
            <p:nvPr/>
          </p:nvPicPr>
          <p:blipFill>
            <a:blip r:embed="rId15" cstate="screen">
              <a:biLevel thresh="50000"/>
              <a:extLst>
                <a:ext uri="{28A0092B-C50C-407E-A947-70E740481C1C}">
                  <a14:useLocalDpi xmlns:a14="http://schemas.microsoft.com/office/drawing/2010/main"/>
                </a:ext>
              </a:extLst>
            </a:blip>
            <a:stretch>
              <a:fillRect/>
            </a:stretch>
          </p:blipFill>
          <p:spPr>
            <a:xfrm>
              <a:off x="5000904" y="1714697"/>
              <a:ext cx="939165" cy="939165"/>
            </a:xfrm>
            <a:prstGeom prst="rect">
              <a:avLst/>
            </a:prstGeom>
          </p:spPr>
        </p:pic>
        <p:pic>
          <p:nvPicPr>
            <p:cNvPr id="20" name="Grafik 19">
              <a:extLst>
                <a:ext uri="{FF2B5EF4-FFF2-40B4-BE49-F238E27FC236}">
                  <a16:creationId xmlns:a16="http://schemas.microsoft.com/office/drawing/2014/main" id="{20B11BC0-9915-4C23-B40A-EA7502C50A59}"/>
                </a:ext>
              </a:extLst>
            </p:cNvPr>
            <p:cNvPicPr>
              <a:picLocks noChangeAspect="1"/>
            </p:cNvPicPr>
            <p:nvPr/>
          </p:nvPicPr>
          <p:blipFill>
            <a:blip r:embed="rId16" cstate="screen">
              <a:biLevel thresh="50000"/>
              <a:extLst>
                <a:ext uri="{28A0092B-C50C-407E-A947-70E740481C1C}">
                  <a14:useLocalDpi xmlns:a14="http://schemas.microsoft.com/office/drawing/2010/main"/>
                </a:ext>
              </a:extLst>
            </a:blip>
            <a:stretch>
              <a:fillRect/>
            </a:stretch>
          </p:blipFill>
          <p:spPr>
            <a:xfrm>
              <a:off x="8290702" y="2882557"/>
              <a:ext cx="548498" cy="548498"/>
            </a:xfrm>
            <a:prstGeom prst="rect">
              <a:avLst/>
            </a:prstGeom>
          </p:spPr>
        </p:pic>
      </p:grpSp>
    </p:spTree>
    <p:custDataLst>
      <p:tags r:id="rId1"/>
    </p:custDataLst>
    <p:extLst>
      <p:ext uri="{BB962C8B-B14F-4D97-AF65-F5344CB8AC3E}">
        <p14:creationId xmlns:p14="http://schemas.microsoft.com/office/powerpoint/2010/main" val="66817547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3EAD378-8B51-425C-92E5-50878D222228}"/>
              </a:ext>
            </a:extLst>
          </p:cNvPr>
          <p:cNvSpPr>
            <a:spLocks noGrp="1"/>
          </p:cNvSpPr>
          <p:nvPr>
            <p:ph type="title"/>
          </p:nvPr>
        </p:nvSpPr>
        <p:spPr>
          <a:xfrm>
            <a:off x="251520" y="303212"/>
            <a:ext cx="8712967" cy="720726"/>
          </a:xfrm>
        </p:spPr>
        <p:txBody>
          <a:bodyPr/>
          <a:lstStyle/>
          <a:p>
            <a:r>
              <a:rPr lang="hu-HU" sz="2000" dirty="0" err="1"/>
              <a:t>Make</a:t>
            </a:r>
            <a:r>
              <a:rPr lang="hu-HU" sz="2000" dirty="0"/>
              <a:t> </a:t>
            </a:r>
            <a:r>
              <a:rPr lang="hu-HU" sz="2000" dirty="0" err="1"/>
              <a:t>attention</a:t>
            </a:r>
            <a:r>
              <a:rPr lang="hu-HU" sz="2000" dirty="0"/>
              <a:t> </a:t>
            </a:r>
            <a:r>
              <a:rPr lang="hu-HU" sz="2000" dirty="0" err="1"/>
              <a:t>on</a:t>
            </a:r>
            <a:r>
              <a:rPr lang="hu-HU" sz="2000" dirty="0"/>
              <a:t> </a:t>
            </a:r>
            <a:r>
              <a:rPr lang="hu-HU" sz="2000" dirty="0" err="1"/>
              <a:t>climate</a:t>
            </a:r>
            <a:r>
              <a:rPr lang="hu-HU" sz="2000" dirty="0"/>
              <a:t> </a:t>
            </a:r>
            <a:r>
              <a:rPr lang="hu-HU" sz="2000" dirty="0" err="1"/>
              <a:t>changes</a:t>
            </a:r>
            <a:r>
              <a:rPr lang="hu-HU" sz="2000" dirty="0"/>
              <a:t>- Continental partnering </a:t>
            </a:r>
            <a:r>
              <a:rPr lang="hu-HU" sz="2000" dirty="0" err="1"/>
              <a:t>Extreme</a:t>
            </a:r>
            <a:r>
              <a:rPr lang="hu-HU" sz="2000" dirty="0"/>
              <a:t> E</a:t>
            </a:r>
            <a:endParaRPr lang="en-GB" sz="2000" dirty="0"/>
          </a:p>
        </p:txBody>
      </p:sp>
      <p:sp>
        <p:nvSpPr>
          <p:cNvPr id="3" name="Dia számának helye 2">
            <a:extLst>
              <a:ext uri="{FF2B5EF4-FFF2-40B4-BE49-F238E27FC236}">
                <a16:creationId xmlns:a16="http://schemas.microsoft.com/office/drawing/2014/main" id="{AD236DF0-9428-4EC6-801D-16B182B5C7B6}"/>
              </a:ext>
            </a:extLst>
          </p:cNvPr>
          <p:cNvSpPr>
            <a:spLocks noGrp="1"/>
          </p:cNvSpPr>
          <p:nvPr>
            <p:ph type="sldNum" sz="quarter" idx="4"/>
          </p:nvPr>
        </p:nvSpPr>
        <p:spPr/>
        <p:txBody>
          <a:bodyPr/>
          <a:lstStyle/>
          <a:p>
            <a:fld id="{ADA48181-2C78-49CB-8C52-912A07842C2E}" type="slidenum">
              <a:rPr lang="en-US" noProof="0" smtClean="0"/>
              <a:pPr/>
              <a:t>10</a:t>
            </a:fld>
            <a:endParaRPr lang="en-US" noProof="0"/>
          </a:p>
        </p:txBody>
      </p:sp>
      <p:sp>
        <p:nvSpPr>
          <p:cNvPr id="7" name="Fußzeilenplatzhalter 24">
            <a:extLst>
              <a:ext uri="{FF2B5EF4-FFF2-40B4-BE49-F238E27FC236}">
                <a16:creationId xmlns:a16="http://schemas.microsoft.com/office/drawing/2014/main" id="{B839481D-D419-47A8-98CE-E91B148D02DF}"/>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pic>
        <p:nvPicPr>
          <p:cNvPr id="4" name="Whats_Extreme_E">
            <a:hlinkClick r:id="" action="ppaction://media"/>
            <a:extLst>
              <a:ext uri="{FF2B5EF4-FFF2-40B4-BE49-F238E27FC236}">
                <a16:creationId xmlns:a16="http://schemas.microsoft.com/office/drawing/2014/main" id="{3FD8428B-6401-4A6C-8070-2CFA092A528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2107" y="759316"/>
            <a:ext cx="7110905" cy="3999884"/>
          </a:xfrm>
          <a:prstGeom prst="rect">
            <a:avLst/>
          </a:prstGeom>
        </p:spPr>
      </p:pic>
    </p:spTree>
    <p:extLst>
      <p:ext uri="{BB962C8B-B14F-4D97-AF65-F5344CB8AC3E}">
        <p14:creationId xmlns:p14="http://schemas.microsoft.com/office/powerpoint/2010/main" val="413068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2">
            <a:extLst>
              <a:ext uri="{FF2B5EF4-FFF2-40B4-BE49-F238E27FC236}">
                <a16:creationId xmlns:a16="http://schemas.microsoft.com/office/drawing/2014/main" id="{099C42B3-AC43-4965-98B1-2466FBEE90C7}"/>
              </a:ext>
            </a:extLst>
          </p:cNvPr>
          <p:cNvSpPr>
            <a:spLocks noGrp="1"/>
          </p:cNvSpPr>
          <p:nvPr>
            <p:ph type="title"/>
          </p:nvPr>
        </p:nvSpPr>
        <p:spPr>
          <a:xfrm>
            <a:off x="395287" y="1899539"/>
            <a:ext cx="8353425" cy="720000"/>
          </a:xfrm>
        </p:spPr>
        <p:txBody>
          <a:bodyPr/>
          <a:lstStyle/>
          <a:p>
            <a:pPr algn="ctr"/>
            <a:r>
              <a:rPr lang="hu-HU" sz="2800" dirty="0" err="1">
                <a:solidFill>
                  <a:schemeClr val="bg1"/>
                </a:solidFill>
              </a:rPr>
              <a:t>Thank</a:t>
            </a:r>
            <a:r>
              <a:rPr lang="hu-HU" sz="2800" dirty="0">
                <a:solidFill>
                  <a:schemeClr val="bg1"/>
                </a:solidFill>
              </a:rPr>
              <a:t> </a:t>
            </a:r>
            <a:r>
              <a:rPr lang="hu-HU" sz="2800" dirty="0" err="1">
                <a:solidFill>
                  <a:schemeClr val="bg1"/>
                </a:solidFill>
              </a:rPr>
              <a:t>you</a:t>
            </a:r>
            <a:r>
              <a:rPr lang="hu-HU" sz="2800" dirty="0">
                <a:solidFill>
                  <a:schemeClr val="bg1"/>
                </a:solidFill>
              </a:rPr>
              <a:t> </a:t>
            </a:r>
            <a:r>
              <a:rPr lang="hu-HU" sz="2800" dirty="0" err="1">
                <a:solidFill>
                  <a:schemeClr val="bg1"/>
                </a:solidFill>
              </a:rPr>
              <a:t>for</a:t>
            </a:r>
            <a:r>
              <a:rPr lang="hu-HU" sz="2800" dirty="0">
                <a:solidFill>
                  <a:schemeClr val="bg1"/>
                </a:solidFill>
              </a:rPr>
              <a:t> </a:t>
            </a:r>
            <a:r>
              <a:rPr lang="hu-HU" sz="2800" dirty="0" err="1">
                <a:solidFill>
                  <a:schemeClr val="bg1"/>
                </a:solidFill>
              </a:rPr>
              <a:t>your</a:t>
            </a:r>
            <a:r>
              <a:rPr lang="hu-HU" sz="2800" dirty="0">
                <a:solidFill>
                  <a:schemeClr val="bg1"/>
                </a:solidFill>
              </a:rPr>
              <a:t> </a:t>
            </a:r>
            <a:r>
              <a:rPr lang="hu-HU" sz="2800" dirty="0" err="1">
                <a:solidFill>
                  <a:schemeClr val="bg1"/>
                </a:solidFill>
              </a:rPr>
              <a:t>attention</a:t>
            </a:r>
            <a:r>
              <a:rPr lang="hu-HU" sz="2800" dirty="0">
                <a:solidFill>
                  <a:schemeClr val="bg1"/>
                </a:solidFill>
              </a:rPr>
              <a:t>!</a:t>
            </a:r>
          </a:p>
        </p:txBody>
      </p:sp>
      <p:sp>
        <p:nvSpPr>
          <p:cNvPr id="2" name="Dátum helye 1">
            <a:extLst>
              <a:ext uri="{FF2B5EF4-FFF2-40B4-BE49-F238E27FC236}">
                <a16:creationId xmlns:a16="http://schemas.microsoft.com/office/drawing/2014/main" id="{B3FB8D9B-E4DF-44B8-944F-AAC5194E4408}"/>
              </a:ext>
            </a:extLst>
          </p:cNvPr>
          <p:cNvSpPr>
            <a:spLocks noGrp="1"/>
          </p:cNvSpPr>
          <p:nvPr>
            <p:ph type="dt" sz="half" idx="10"/>
          </p:nvPr>
        </p:nvSpPr>
        <p:spPr/>
        <p:txBody>
          <a:bodyPr/>
          <a:lstStyle/>
          <a:p>
            <a:endParaRPr lang="en-US" noProof="0" dirty="0"/>
          </a:p>
        </p:txBody>
      </p:sp>
      <p:sp>
        <p:nvSpPr>
          <p:cNvPr id="7" name="Élőláb helye 6">
            <a:extLst>
              <a:ext uri="{FF2B5EF4-FFF2-40B4-BE49-F238E27FC236}">
                <a16:creationId xmlns:a16="http://schemas.microsoft.com/office/drawing/2014/main" id="{96E0A4CC-1325-4E44-9C3C-02C962F34177}"/>
              </a:ext>
            </a:extLst>
          </p:cNvPr>
          <p:cNvSpPr>
            <a:spLocks noGrp="1"/>
          </p:cNvSpPr>
          <p:nvPr>
            <p:ph type="ftr" sz="quarter" idx="12"/>
          </p:nvPr>
        </p:nvSpPr>
        <p:spPr/>
        <p:txBody>
          <a:bodyPr/>
          <a:lstStyle/>
          <a:p>
            <a:endParaRPr lang="en-US" noProof="0" dirty="0"/>
          </a:p>
        </p:txBody>
      </p:sp>
    </p:spTree>
    <p:extLst>
      <p:ext uri="{BB962C8B-B14F-4D97-AF65-F5344CB8AC3E}">
        <p14:creationId xmlns:p14="http://schemas.microsoft.com/office/powerpoint/2010/main" val="160182372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5C015-C6FD-4E22-8F5E-F3E8F501575F}"/>
              </a:ext>
            </a:extLst>
          </p:cNvPr>
          <p:cNvSpPr>
            <a:spLocks noGrp="1"/>
          </p:cNvSpPr>
          <p:nvPr>
            <p:ph type="title"/>
          </p:nvPr>
        </p:nvSpPr>
        <p:spPr>
          <a:xfrm>
            <a:off x="395289" y="303212"/>
            <a:ext cx="8461187" cy="720726"/>
          </a:xfrm>
        </p:spPr>
        <p:txBody>
          <a:bodyPr/>
          <a:lstStyle/>
          <a:p>
            <a:r>
              <a:rPr lang="hu-HU" sz="2000" dirty="0"/>
              <a:t>Global </a:t>
            </a:r>
            <a:r>
              <a:rPr lang="en-US" sz="2000" dirty="0"/>
              <a:t>sustainability strategy</a:t>
            </a:r>
            <a:r>
              <a:rPr lang="hu-HU" sz="2000" dirty="0"/>
              <a:t> </a:t>
            </a:r>
            <a:r>
              <a:rPr lang="hu-HU" sz="2000" dirty="0" err="1"/>
              <a:t>at</a:t>
            </a:r>
            <a:r>
              <a:rPr lang="hu-HU" sz="2000" dirty="0"/>
              <a:t> Continental</a:t>
            </a:r>
            <a:endParaRPr lang="de-DE" sz="2000" dirty="0"/>
          </a:p>
        </p:txBody>
      </p:sp>
      <p:sp>
        <p:nvSpPr>
          <p:cNvPr id="77" name="Fußzeilenplatzhalter 24">
            <a:extLst>
              <a:ext uri="{FF2B5EF4-FFF2-40B4-BE49-F238E27FC236}">
                <a16:creationId xmlns:a16="http://schemas.microsoft.com/office/drawing/2014/main" id="{A36DE113-7F6E-4536-A34C-245A6A6EF0A6}"/>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sp>
        <p:nvSpPr>
          <p:cNvPr id="78" name="Foliennummernplatzhalter 7">
            <a:extLst>
              <a:ext uri="{FF2B5EF4-FFF2-40B4-BE49-F238E27FC236}">
                <a16:creationId xmlns:a16="http://schemas.microsoft.com/office/drawing/2014/main" id="{3C188C4E-CEEB-4371-BE15-E71B3BBE9969}"/>
              </a:ext>
            </a:extLst>
          </p:cNvPr>
          <p:cNvSpPr txBox="1">
            <a:spLocks/>
          </p:cNvSpPr>
          <p:nvPr/>
        </p:nvSpPr>
        <p:spPr>
          <a:xfrm>
            <a:off x="8568444" y="4810511"/>
            <a:ext cx="360289" cy="137503"/>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A48181-2C78-49CB-8C52-912A07842C2E}" type="slidenum">
              <a:rPr kumimoji="0" lang="en-US"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
        <p:nvSpPr>
          <p:cNvPr id="3" name="Textfeld 2">
            <a:extLst>
              <a:ext uri="{FF2B5EF4-FFF2-40B4-BE49-F238E27FC236}">
                <a16:creationId xmlns:a16="http://schemas.microsoft.com/office/drawing/2014/main" id="{0109FDD5-250E-456B-BD62-66F8808DC0BA}"/>
              </a:ext>
            </a:extLst>
          </p:cNvPr>
          <p:cNvSpPr txBox="1"/>
          <p:nvPr/>
        </p:nvSpPr>
        <p:spPr>
          <a:xfrm flipH="1">
            <a:off x="182881" y="2179277"/>
            <a:ext cx="2321782"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6000" b="1" i="0" u="none" strike="noStrike" kern="1200" cap="none" spc="0" normalizeH="0" baseline="0" noProof="0">
                <a:ln>
                  <a:noFill/>
                </a:ln>
                <a:solidFill>
                  <a:srgbClr val="FFA500"/>
                </a:solidFill>
                <a:effectLst>
                  <a:outerShdw blurRad="38100" dist="38100" dir="2700000" algn="tl">
                    <a:srgbClr val="000000">
                      <a:alpha val="43137"/>
                    </a:srgbClr>
                  </a:outerShdw>
                </a:effectLst>
                <a:uLnTx/>
                <a:uFillTx/>
                <a:latin typeface="Arial"/>
                <a:ea typeface="+mn-ea"/>
                <a:cs typeface="+mn-cs"/>
              </a:rPr>
              <a:t>100%</a:t>
            </a:r>
          </a:p>
        </p:txBody>
      </p:sp>
      <p:sp>
        <p:nvSpPr>
          <p:cNvPr id="14" name="Textfeld 13">
            <a:extLst>
              <a:ext uri="{FF2B5EF4-FFF2-40B4-BE49-F238E27FC236}">
                <a16:creationId xmlns:a16="http://schemas.microsoft.com/office/drawing/2014/main" id="{760B301F-8772-456A-94A1-C5A48C03E655}"/>
              </a:ext>
            </a:extLst>
          </p:cNvPr>
          <p:cNvSpPr txBox="1"/>
          <p:nvPr/>
        </p:nvSpPr>
        <p:spPr>
          <a:xfrm flipH="1">
            <a:off x="5772649" y="1820832"/>
            <a:ext cx="3156083" cy="1631216"/>
          </a:xfrm>
          <a:prstGeom prst="rect">
            <a:avLst/>
          </a:prstGeom>
          <a:noFill/>
        </p:spPr>
        <p:txBody>
          <a:bodyPr wrap="square" rtlCol="0">
            <a:spAutoFit/>
          </a:bodyPr>
          <a:lstStyle>
            <a:defPPr>
              <a:defRPr lang="de-DE"/>
            </a:defPPr>
            <a:lvl1pPr>
              <a:defRPr sz="8000" b="1">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A500"/>
                </a:solidFill>
                <a:effectLst>
                  <a:outerShdw blurRad="38100" dist="38100" dir="2700000" algn="tl">
                    <a:srgbClr val="000000">
                      <a:alpha val="43137"/>
                    </a:srgbClr>
                  </a:outerShdw>
                </a:effectLst>
                <a:uLnTx/>
                <a:uFillTx/>
                <a:latin typeface="Arial"/>
                <a:ea typeface="+mn-ea"/>
                <a:cs typeface="+mn-cs"/>
              </a:rPr>
              <a:t>latest</a:t>
            </a:r>
            <a:br>
              <a:rPr kumimoji="0" lang="en-US" sz="6000" b="1" i="0" u="none" strike="noStrike" kern="1200" cap="none" spc="0" normalizeH="0" baseline="0" noProof="0" dirty="0">
                <a:ln>
                  <a:noFill/>
                </a:ln>
                <a:solidFill>
                  <a:srgbClr val="FFA500"/>
                </a:solidFill>
                <a:effectLst>
                  <a:outerShdw blurRad="38100" dist="38100" dir="2700000" algn="tl">
                    <a:srgbClr val="000000">
                      <a:alpha val="43137"/>
                    </a:srgbClr>
                  </a:outerShdw>
                </a:effectLst>
                <a:uLnTx/>
                <a:uFillTx/>
                <a:latin typeface="Arial"/>
                <a:ea typeface="+mn-ea"/>
                <a:cs typeface="+mn-cs"/>
              </a:rPr>
            </a:br>
            <a:r>
              <a:rPr kumimoji="0" lang="en-US" sz="6000" b="1" i="0" u="none" strike="noStrike" kern="1200" cap="none" spc="0" normalizeH="0" baseline="0" noProof="0" dirty="0">
                <a:ln>
                  <a:noFill/>
                </a:ln>
                <a:solidFill>
                  <a:srgbClr val="FFA500"/>
                </a:solidFill>
                <a:effectLst>
                  <a:outerShdw blurRad="38100" dist="38100" dir="2700000" algn="tl">
                    <a:srgbClr val="000000">
                      <a:alpha val="43137"/>
                    </a:srgbClr>
                  </a:outerShdw>
                </a:effectLst>
                <a:uLnTx/>
                <a:uFillTx/>
                <a:latin typeface="Arial"/>
                <a:ea typeface="+mn-ea"/>
                <a:cs typeface="+mn-cs"/>
              </a:rPr>
              <a:t>by 2050</a:t>
            </a:r>
          </a:p>
        </p:txBody>
      </p:sp>
      <p:pic>
        <p:nvPicPr>
          <p:cNvPr id="15" name="Grafik 14">
            <a:extLst>
              <a:ext uri="{FF2B5EF4-FFF2-40B4-BE49-F238E27FC236}">
                <a16:creationId xmlns:a16="http://schemas.microsoft.com/office/drawing/2014/main" id="{68C5F19A-12C0-4650-A0A5-102BFFD81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38618" y="1282997"/>
            <a:ext cx="737020" cy="737020"/>
          </a:xfrm>
          <a:prstGeom prst="rect">
            <a:avLst/>
          </a:prstGeom>
        </p:spPr>
      </p:pic>
      <p:pic>
        <p:nvPicPr>
          <p:cNvPr id="16" name="Grafik 15">
            <a:extLst>
              <a:ext uri="{FF2B5EF4-FFF2-40B4-BE49-F238E27FC236}">
                <a16:creationId xmlns:a16="http://schemas.microsoft.com/office/drawing/2014/main" id="{7A34D37A-FFC7-4037-ABBA-5BEF2200F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38618" y="2054356"/>
            <a:ext cx="737020" cy="737020"/>
          </a:xfrm>
          <a:prstGeom prst="rect">
            <a:avLst/>
          </a:prstGeom>
        </p:spPr>
      </p:pic>
      <p:pic>
        <p:nvPicPr>
          <p:cNvPr id="17" name="Grafik 16">
            <a:extLst>
              <a:ext uri="{FF2B5EF4-FFF2-40B4-BE49-F238E27FC236}">
                <a16:creationId xmlns:a16="http://schemas.microsoft.com/office/drawing/2014/main" id="{E154629A-88D7-4028-B1D5-80592E25E9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38617" y="3570034"/>
            <a:ext cx="737020" cy="737020"/>
          </a:xfrm>
          <a:prstGeom prst="rect">
            <a:avLst/>
          </a:prstGeom>
        </p:spPr>
      </p:pic>
      <p:pic>
        <p:nvPicPr>
          <p:cNvPr id="18" name="Grafik 17">
            <a:extLst>
              <a:ext uri="{FF2B5EF4-FFF2-40B4-BE49-F238E27FC236}">
                <a16:creationId xmlns:a16="http://schemas.microsoft.com/office/drawing/2014/main" id="{2D6C1027-7878-4F93-AFB5-13344982E5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8617" y="2798675"/>
            <a:ext cx="737020" cy="737020"/>
          </a:xfrm>
          <a:prstGeom prst="rect">
            <a:avLst/>
          </a:prstGeom>
        </p:spPr>
      </p:pic>
      <p:sp>
        <p:nvSpPr>
          <p:cNvPr id="5" name="Rechteck 4">
            <a:extLst>
              <a:ext uri="{FF2B5EF4-FFF2-40B4-BE49-F238E27FC236}">
                <a16:creationId xmlns:a16="http://schemas.microsoft.com/office/drawing/2014/main" id="{74605581-49F3-4209-A223-372382AB830A}"/>
              </a:ext>
            </a:extLst>
          </p:cNvPr>
          <p:cNvSpPr/>
          <p:nvPr/>
        </p:nvSpPr>
        <p:spPr>
          <a:xfrm>
            <a:off x="3615393" y="1328034"/>
            <a:ext cx="26184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A500"/>
                </a:solidFill>
                <a:effectLst/>
                <a:uLnTx/>
                <a:uFillTx/>
                <a:latin typeface="Arial"/>
                <a:ea typeface="+mn-ea"/>
                <a:cs typeface="+mn-cs"/>
              </a:rPr>
              <a:t>Carbon-neutral</a:t>
            </a:r>
            <a:br>
              <a:rPr kumimoji="0" lang="en-US" sz="1800" b="1" i="0" u="none" strike="noStrike" kern="1200" cap="none" spc="0" normalizeH="0" baseline="0" noProof="0">
                <a:ln>
                  <a:noFill/>
                </a:ln>
                <a:solidFill>
                  <a:srgbClr val="FFA500"/>
                </a:solidFill>
                <a:effectLst/>
                <a:uLnTx/>
                <a:uFillTx/>
                <a:latin typeface="Arial"/>
                <a:ea typeface="+mn-ea"/>
                <a:cs typeface="+mn-cs"/>
              </a:rPr>
            </a:br>
            <a:r>
              <a:rPr kumimoji="0" lang="en-US" sz="1800" b="1" i="0" u="none" strike="noStrike" kern="1200" cap="none" spc="0" normalizeH="0" baseline="0" noProof="0">
                <a:ln>
                  <a:noFill/>
                </a:ln>
                <a:solidFill>
                  <a:srgbClr val="FFA500"/>
                </a:solidFill>
                <a:effectLst/>
                <a:uLnTx/>
                <a:uFillTx/>
                <a:latin typeface="Arial"/>
                <a:ea typeface="+mn-ea"/>
                <a:cs typeface="+mn-cs"/>
              </a:rPr>
              <a:t>value chain </a:t>
            </a:r>
            <a:endParaRPr kumimoji="0" lang="de-DE" sz="1800" b="1" i="0" u="none" strike="noStrike" kern="1200" cap="none" spc="0" normalizeH="0" baseline="0" noProof="0">
              <a:ln>
                <a:noFill/>
              </a:ln>
              <a:solidFill>
                <a:srgbClr val="FFA500"/>
              </a:solidFill>
              <a:effectLst/>
              <a:uLnTx/>
              <a:uFillTx/>
              <a:latin typeface="Arial"/>
              <a:ea typeface="+mn-ea"/>
              <a:cs typeface="+mn-cs"/>
            </a:endParaRPr>
          </a:p>
        </p:txBody>
      </p:sp>
      <p:sp>
        <p:nvSpPr>
          <p:cNvPr id="21" name="Rechteck 20">
            <a:extLst>
              <a:ext uri="{FF2B5EF4-FFF2-40B4-BE49-F238E27FC236}">
                <a16:creationId xmlns:a16="http://schemas.microsoft.com/office/drawing/2014/main" id="{D7CC5290-B72B-42FE-9ED5-947D22BC6C69}"/>
              </a:ext>
            </a:extLst>
          </p:cNvPr>
          <p:cNvSpPr/>
          <p:nvPr/>
        </p:nvSpPr>
        <p:spPr>
          <a:xfrm>
            <a:off x="3615393" y="2086180"/>
            <a:ext cx="26184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A500"/>
                </a:solidFill>
                <a:effectLst/>
                <a:uLnTx/>
                <a:uFillTx/>
                <a:latin typeface="Arial"/>
                <a:ea typeface="+mn-ea"/>
                <a:cs typeface="+mn-cs"/>
              </a:rPr>
              <a:t>Emission-free</a:t>
            </a:r>
            <a:br>
              <a:rPr kumimoji="0" lang="en-US" sz="1800" b="1" i="0" u="none" strike="noStrike" kern="1200" cap="none" spc="0" normalizeH="0" baseline="0" noProof="0" dirty="0">
                <a:ln>
                  <a:noFill/>
                </a:ln>
                <a:solidFill>
                  <a:srgbClr val="FFA500"/>
                </a:solidFill>
                <a:effectLst/>
                <a:uLnTx/>
                <a:uFillTx/>
                <a:latin typeface="Arial"/>
                <a:ea typeface="+mn-ea"/>
                <a:cs typeface="+mn-cs"/>
              </a:rPr>
            </a:br>
            <a:r>
              <a:rPr kumimoji="0" lang="en-US" sz="1800" b="1" i="0" u="none" strike="noStrike" kern="1200" cap="none" spc="0" normalizeH="0" baseline="0" noProof="0" dirty="0">
                <a:ln>
                  <a:noFill/>
                </a:ln>
                <a:solidFill>
                  <a:srgbClr val="FFA500"/>
                </a:solidFill>
                <a:effectLst/>
                <a:uLnTx/>
                <a:uFillTx/>
                <a:latin typeface="Arial"/>
                <a:ea typeface="+mn-ea"/>
                <a:cs typeface="+mn-cs"/>
              </a:rPr>
              <a:t>on the road </a:t>
            </a:r>
            <a:endParaRPr kumimoji="0" lang="de-DE" sz="1800" b="1" i="0" u="none" strike="noStrike" kern="1200" cap="none" spc="0" normalizeH="0" baseline="0" noProof="0" dirty="0">
              <a:ln>
                <a:noFill/>
              </a:ln>
              <a:solidFill>
                <a:srgbClr val="FFA500"/>
              </a:solidFill>
              <a:effectLst/>
              <a:uLnTx/>
              <a:uFillTx/>
              <a:latin typeface="Arial"/>
              <a:ea typeface="+mn-ea"/>
              <a:cs typeface="+mn-cs"/>
            </a:endParaRPr>
          </a:p>
        </p:txBody>
      </p:sp>
      <p:sp>
        <p:nvSpPr>
          <p:cNvPr id="22" name="Rechteck 21">
            <a:extLst>
              <a:ext uri="{FF2B5EF4-FFF2-40B4-BE49-F238E27FC236}">
                <a16:creationId xmlns:a16="http://schemas.microsoft.com/office/drawing/2014/main" id="{8B6E598C-2220-455E-B3DB-264868969B7A}"/>
              </a:ext>
            </a:extLst>
          </p:cNvPr>
          <p:cNvSpPr/>
          <p:nvPr/>
        </p:nvSpPr>
        <p:spPr>
          <a:xfrm>
            <a:off x="3615393" y="2823200"/>
            <a:ext cx="225266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A500"/>
                </a:solidFill>
                <a:effectLst/>
                <a:uLnTx/>
                <a:uFillTx/>
                <a:latin typeface="Arial"/>
                <a:ea typeface="+mn-ea"/>
                <a:cs typeface="+mn-cs"/>
              </a:rPr>
              <a:t>Closed resource cycles </a:t>
            </a:r>
            <a:endParaRPr kumimoji="0" lang="de-DE" sz="1800" b="1" i="0" u="none" strike="noStrike" kern="1200" cap="none" spc="0" normalizeH="0" baseline="0" noProof="0">
              <a:ln>
                <a:noFill/>
              </a:ln>
              <a:solidFill>
                <a:srgbClr val="FFA500"/>
              </a:solidFill>
              <a:effectLst/>
              <a:uLnTx/>
              <a:uFillTx/>
              <a:latin typeface="Arial"/>
              <a:ea typeface="+mn-ea"/>
              <a:cs typeface="+mn-cs"/>
            </a:endParaRPr>
          </a:p>
        </p:txBody>
      </p:sp>
      <p:sp>
        <p:nvSpPr>
          <p:cNvPr id="23" name="Rechteck 22">
            <a:extLst>
              <a:ext uri="{FF2B5EF4-FFF2-40B4-BE49-F238E27FC236}">
                <a16:creationId xmlns:a16="http://schemas.microsoft.com/office/drawing/2014/main" id="{1551214C-4A97-4BD0-A0F0-96DDD91073D9}"/>
              </a:ext>
            </a:extLst>
          </p:cNvPr>
          <p:cNvSpPr/>
          <p:nvPr/>
        </p:nvSpPr>
        <p:spPr>
          <a:xfrm>
            <a:off x="3615393" y="3615378"/>
            <a:ext cx="215725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A500"/>
                </a:solidFill>
                <a:effectLst/>
                <a:uLnTx/>
                <a:uFillTx/>
                <a:latin typeface="Arial"/>
                <a:ea typeface="+mn-ea"/>
                <a:cs typeface="+mn-cs"/>
              </a:rPr>
              <a:t>Responsible sources</a:t>
            </a:r>
            <a:endParaRPr kumimoji="0" lang="de-DE" sz="1800" b="1" i="0" u="none" strike="noStrike" kern="1200" cap="none" spc="0" normalizeH="0" baseline="0" noProof="0" dirty="0">
              <a:ln>
                <a:noFill/>
              </a:ln>
              <a:solidFill>
                <a:srgbClr val="FFA500"/>
              </a:solidFill>
              <a:effectLst/>
              <a:uLnTx/>
              <a:uFillTx/>
              <a:latin typeface="Arial"/>
              <a:ea typeface="+mn-ea"/>
              <a:cs typeface="+mn-cs"/>
            </a:endParaRPr>
          </a:p>
        </p:txBody>
      </p:sp>
    </p:spTree>
    <p:extLst>
      <p:ext uri="{BB962C8B-B14F-4D97-AF65-F5344CB8AC3E}">
        <p14:creationId xmlns:p14="http://schemas.microsoft.com/office/powerpoint/2010/main" val="37464478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5C015-C6FD-4E22-8F5E-F3E8F501575F}"/>
              </a:ext>
            </a:extLst>
          </p:cNvPr>
          <p:cNvSpPr>
            <a:spLocks noGrp="1"/>
          </p:cNvSpPr>
          <p:nvPr>
            <p:ph type="title"/>
          </p:nvPr>
        </p:nvSpPr>
        <p:spPr>
          <a:xfrm>
            <a:off x="395289" y="303212"/>
            <a:ext cx="8461187" cy="720726"/>
          </a:xfrm>
        </p:spPr>
        <p:txBody>
          <a:bodyPr/>
          <a:lstStyle/>
          <a:p>
            <a:r>
              <a:rPr lang="en-US" sz="2000" dirty="0"/>
              <a:t>Our sustainability strategy paves the way for the vision of</a:t>
            </a:r>
            <a:br>
              <a:rPr lang="en-US" sz="2000" dirty="0"/>
            </a:br>
            <a:r>
              <a:rPr lang="en-US" sz="2000" dirty="0"/>
              <a:t>a healthy ecosystem for mobility</a:t>
            </a:r>
            <a:endParaRPr lang="de-DE" sz="2000" dirty="0"/>
          </a:p>
        </p:txBody>
      </p:sp>
      <p:pic>
        <p:nvPicPr>
          <p:cNvPr id="28" name="Grafik 27">
            <a:extLst>
              <a:ext uri="{FF2B5EF4-FFF2-40B4-BE49-F238E27FC236}">
                <a16:creationId xmlns:a16="http://schemas.microsoft.com/office/drawing/2014/main" id="{0CC1FED4-7E75-4392-BDD7-D119E6856D69}"/>
              </a:ext>
            </a:extLst>
          </p:cNvPr>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899064" y="3482493"/>
            <a:ext cx="548498" cy="548498"/>
          </a:xfrm>
          <a:prstGeom prst="rect">
            <a:avLst/>
          </a:prstGeom>
        </p:spPr>
      </p:pic>
      <p:pic>
        <p:nvPicPr>
          <p:cNvPr id="29" name="Grafik 28">
            <a:extLst>
              <a:ext uri="{FF2B5EF4-FFF2-40B4-BE49-F238E27FC236}">
                <a16:creationId xmlns:a16="http://schemas.microsoft.com/office/drawing/2014/main" id="{82CF8AAA-F1C4-46AC-86B9-4930A30957FC}"/>
              </a:ext>
            </a:extLst>
          </p:cNvPr>
          <p:cNvPicPr>
            <a:picLocks noChangeAspect="1"/>
          </p:cNvPicPr>
          <p:nvPr/>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062796" y="3482493"/>
            <a:ext cx="548498" cy="548498"/>
          </a:xfrm>
          <a:prstGeom prst="rect">
            <a:avLst/>
          </a:prstGeom>
        </p:spPr>
      </p:pic>
      <p:pic>
        <p:nvPicPr>
          <p:cNvPr id="30" name="Grafik 29">
            <a:extLst>
              <a:ext uri="{FF2B5EF4-FFF2-40B4-BE49-F238E27FC236}">
                <a16:creationId xmlns:a16="http://schemas.microsoft.com/office/drawing/2014/main" id="{D3415F8C-D518-4170-A691-5BB4BCAB2720}"/>
              </a:ext>
            </a:extLst>
          </p:cNvPr>
          <p:cNvPicPr>
            <a:picLocks noChangeAspect="1"/>
          </p:cNvPicPr>
          <p:nvPr/>
        </p:nvPicPr>
        <p:blipFill>
          <a:blip r:embed="rId5"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64950" y="3482493"/>
            <a:ext cx="548498" cy="548498"/>
          </a:xfrm>
          <a:prstGeom prst="rect">
            <a:avLst/>
          </a:prstGeom>
        </p:spPr>
      </p:pic>
      <p:pic>
        <p:nvPicPr>
          <p:cNvPr id="31" name="Grafik 30">
            <a:extLst>
              <a:ext uri="{FF2B5EF4-FFF2-40B4-BE49-F238E27FC236}">
                <a16:creationId xmlns:a16="http://schemas.microsoft.com/office/drawing/2014/main" id="{98DF228B-987D-4E7D-A809-4F2088F7D1B5}"/>
              </a:ext>
            </a:extLst>
          </p:cNvPr>
          <p:cNvPicPr>
            <a:picLocks noChangeAspect="1"/>
          </p:cNvPicPr>
          <p:nvPr/>
        </p:nvPicPr>
        <p:blipFill>
          <a:blip r:embed="rId6"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5941744" y="3482493"/>
            <a:ext cx="548498" cy="548498"/>
          </a:xfrm>
          <a:prstGeom prst="rect">
            <a:avLst/>
          </a:prstGeom>
        </p:spPr>
      </p:pic>
      <p:pic>
        <p:nvPicPr>
          <p:cNvPr id="56" name="Grafik 55">
            <a:extLst>
              <a:ext uri="{FF2B5EF4-FFF2-40B4-BE49-F238E27FC236}">
                <a16:creationId xmlns:a16="http://schemas.microsoft.com/office/drawing/2014/main" id="{DD73E32A-404D-41AF-9CAB-2CA23E0256A5}"/>
              </a:ext>
            </a:extLst>
          </p:cNvPr>
          <p:cNvPicPr>
            <a:picLocks noChangeAspect="1"/>
          </p:cNvPicPr>
          <p:nvPr/>
        </p:nvPicPr>
        <p:blipFill>
          <a:blip r:embed="rId7"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571071" y="3479455"/>
            <a:ext cx="548498" cy="548498"/>
          </a:xfrm>
          <a:prstGeom prst="rect">
            <a:avLst/>
          </a:prstGeom>
        </p:spPr>
      </p:pic>
      <p:pic>
        <p:nvPicPr>
          <p:cNvPr id="57" name="Grafik 56">
            <a:extLst>
              <a:ext uri="{FF2B5EF4-FFF2-40B4-BE49-F238E27FC236}">
                <a16:creationId xmlns:a16="http://schemas.microsoft.com/office/drawing/2014/main" id="{2AAB1032-17A2-4DB3-8091-4CE81900BA82}"/>
              </a:ext>
            </a:extLst>
          </p:cNvPr>
          <p:cNvPicPr>
            <a:picLocks noChangeAspect="1"/>
          </p:cNvPicPr>
          <p:nvPr/>
        </p:nvPicPr>
        <p:blipFill>
          <a:blip r:embed="rId8"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2695024" y="3482493"/>
            <a:ext cx="548498" cy="548498"/>
          </a:xfrm>
          <a:prstGeom prst="rect">
            <a:avLst/>
          </a:prstGeom>
        </p:spPr>
      </p:pic>
      <p:pic>
        <p:nvPicPr>
          <p:cNvPr id="58" name="Grafik 57">
            <a:extLst>
              <a:ext uri="{FF2B5EF4-FFF2-40B4-BE49-F238E27FC236}">
                <a16:creationId xmlns:a16="http://schemas.microsoft.com/office/drawing/2014/main" id="{420734F1-46BB-4E06-BCDB-90B4E2998C31}"/>
              </a:ext>
            </a:extLst>
          </p:cNvPr>
          <p:cNvPicPr>
            <a:picLocks noChangeAspect="1"/>
          </p:cNvPicPr>
          <p:nvPr/>
        </p:nvPicPr>
        <p:blipFill>
          <a:blip r:embed="rId9"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83851" y="3482493"/>
            <a:ext cx="548498" cy="548498"/>
          </a:xfrm>
          <a:prstGeom prst="rect">
            <a:avLst/>
          </a:prstGeom>
        </p:spPr>
      </p:pic>
      <p:pic>
        <p:nvPicPr>
          <p:cNvPr id="59" name="Grafik 58">
            <a:extLst>
              <a:ext uri="{FF2B5EF4-FFF2-40B4-BE49-F238E27FC236}">
                <a16:creationId xmlns:a16="http://schemas.microsoft.com/office/drawing/2014/main" id="{F3D7436B-8C84-4342-98BF-180EFC6C5C52}"/>
              </a:ext>
            </a:extLst>
          </p:cNvPr>
          <p:cNvPicPr>
            <a:picLocks noChangeAspect="1"/>
          </p:cNvPicPr>
          <p:nvPr/>
        </p:nvPicPr>
        <p:blipFill>
          <a:blip r:embed="rId10"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28498" y="3479455"/>
            <a:ext cx="548498" cy="548498"/>
          </a:xfrm>
          <a:prstGeom prst="rect">
            <a:avLst/>
          </a:prstGeom>
        </p:spPr>
      </p:pic>
      <p:sp>
        <p:nvSpPr>
          <p:cNvPr id="60" name="Rechteck 59">
            <a:extLst>
              <a:ext uri="{FF2B5EF4-FFF2-40B4-BE49-F238E27FC236}">
                <a16:creationId xmlns:a16="http://schemas.microsoft.com/office/drawing/2014/main" id="{AEFBB30C-9637-41AA-A33E-5F1ABB03D1C2}"/>
              </a:ext>
            </a:extLst>
          </p:cNvPr>
          <p:cNvSpPr/>
          <p:nvPr/>
        </p:nvSpPr>
        <p:spPr>
          <a:xfrm>
            <a:off x="181740" y="4048114"/>
            <a:ext cx="1042014"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Good working conditions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Inspiring, motivating </a:t>
            </a:r>
            <a:br>
              <a:rPr kumimoji="0" lang="en-US" sz="600" b="0" i="0" u="none" strike="noStrike" kern="1200" cap="none" spc="0" normalizeH="0" baseline="0" noProof="0">
                <a:ln>
                  <a:noFill/>
                </a:ln>
                <a:solidFill>
                  <a:srgbClr val="262626"/>
                </a:solidFill>
                <a:effectLst/>
                <a:uLnTx/>
                <a:uFillTx/>
                <a:latin typeface="Arial"/>
                <a:ea typeface="+mn-ea"/>
                <a:cs typeface="+mn-cs"/>
              </a:rPr>
            </a:br>
            <a:r>
              <a:rPr kumimoji="0" lang="en-US" sz="600" b="0" i="0" u="none" strike="noStrike" kern="1200" cap="none" spc="0" normalizeH="0" baseline="0" noProof="0">
                <a:ln>
                  <a:noFill/>
                </a:ln>
                <a:solidFill>
                  <a:srgbClr val="262626"/>
                </a:solidFill>
                <a:effectLst/>
                <a:uLnTx/>
                <a:uFillTx/>
                <a:latin typeface="Arial"/>
                <a:ea typeface="+mn-ea"/>
                <a:cs typeface="+mn-cs"/>
              </a:rPr>
              <a:t>and fair working conditions (incl. human rights in our own operations)</a:t>
            </a:r>
          </a:p>
        </p:txBody>
      </p:sp>
      <p:sp>
        <p:nvSpPr>
          <p:cNvPr id="61" name="Rechteck 60">
            <a:extLst>
              <a:ext uri="{FF2B5EF4-FFF2-40B4-BE49-F238E27FC236}">
                <a16:creationId xmlns:a16="http://schemas.microsoft.com/office/drawing/2014/main" id="{CB6AB323-E663-49E9-9991-8527BEC08335}"/>
              </a:ext>
            </a:extLst>
          </p:cNvPr>
          <p:cNvSpPr/>
          <p:nvPr/>
        </p:nvSpPr>
        <p:spPr>
          <a:xfrm>
            <a:off x="1304481" y="4048114"/>
            <a:ext cx="1042014"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Green and safe factories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Sound operations not harming people or the environment;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solid management systems</a:t>
            </a:r>
          </a:p>
        </p:txBody>
      </p:sp>
      <p:sp>
        <p:nvSpPr>
          <p:cNvPr id="62" name="Rechteck 61">
            <a:extLst>
              <a:ext uri="{FF2B5EF4-FFF2-40B4-BE49-F238E27FC236}">
                <a16:creationId xmlns:a16="http://schemas.microsoft.com/office/drawing/2014/main" id="{6C7D8EA6-9771-40FF-AB70-C8C3E674420F}"/>
              </a:ext>
            </a:extLst>
          </p:cNvPr>
          <p:cNvSpPr/>
          <p:nvPr/>
        </p:nvSpPr>
        <p:spPr>
          <a:xfrm>
            <a:off x="2391729" y="4048114"/>
            <a:ext cx="1221017"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Innovations and Digitalization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Innovational strength </a:t>
            </a:r>
            <a:br>
              <a:rPr kumimoji="0" lang="en-US" sz="600" b="0" i="0" u="none" strike="noStrike" kern="1200" cap="none" spc="0" normalizeH="0" baseline="0" noProof="0">
                <a:ln>
                  <a:noFill/>
                </a:ln>
                <a:solidFill>
                  <a:srgbClr val="262626"/>
                </a:solidFill>
                <a:effectLst/>
                <a:uLnTx/>
                <a:uFillTx/>
                <a:latin typeface="Arial"/>
                <a:ea typeface="+mn-ea"/>
                <a:cs typeface="+mn-cs"/>
              </a:rPr>
            </a:br>
            <a:r>
              <a:rPr kumimoji="0" lang="en-US" sz="600" b="0" i="0" u="none" strike="noStrike" kern="1200" cap="none" spc="0" normalizeH="0" baseline="0" noProof="0">
                <a:ln>
                  <a:noFill/>
                </a:ln>
                <a:solidFill>
                  <a:srgbClr val="262626"/>
                </a:solidFill>
                <a:effectLst/>
                <a:uLnTx/>
                <a:uFillTx/>
                <a:latin typeface="Arial"/>
                <a:ea typeface="+mn-ea"/>
                <a:cs typeface="+mn-cs"/>
              </a:rPr>
              <a:t>and new business models; shaping digital transformation and ethics</a:t>
            </a:r>
          </a:p>
        </p:txBody>
      </p:sp>
      <p:sp>
        <p:nvSpPr>
          <p:cNvPr id="63" name="Rechteck 62">
            <a:extLst>
              <a:ext uri="{FF2B5EF4-FFF2-40B4-BE49-F238E27FC236}">
                <a16:creationId xmlns:a16="http://schemas.microsoft.com/office/drawing/2014/main" id="{11778574-9EBD-44C5-85CC-FFD413C976C9}"/>
              </a:ext>
            </a:extLst>
          </p:cNvPr>
          <p:cNvSpPr/>
          <p:nvPr/>
        </p:nvSpPr>
        <p:spPr>
          <a:xfrm>
            <a:off x="3571610" y="4048114"/>
            <a:ext cx="1042014"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Product quality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High quality products </a:t>
            </a:r>
            <a:br>
              <a:rPr kumimoji="0" lang="en-US" sz="600" b="0" i="0" u="none" strike="noStrike" kern="1200" cap="none" spc="0" normalizeH="0" baseline="0" noProof="0">
                <a:ln>
                  <a:noFill/>
                </a:ln>
                <a:solidFill>
                  <a:srgbClr val="262626"/>
                </a:solidFill>
                <a:effectLst/>
                <a:uLnTx/>
                <a:uFillTx/>
                <a:latin typeface="Arial"/>
                <a:ea typeface="+mn-ea"/>
                <a:cs typeface="+mn-cs"/>
              </a:rPr>
            </a:br>
            <a:r>
              <a:rPr kumimoji="0" lang="en-US" sz="600" b="0" i="0" u="none" strike="noStrike" kern="1200" cap="none" spc="0" normalizeH="0" baseline="0" noProof="0">
                <a:ln>
                  <a:noFill/>
                </a:ln>
                <a:solidFill>
                  <a:srgbClr val="262626"/>
                </a:solidFill>
                <a:effectLst/>
                <a:uLnTx/>
                <a:uFillTx/>
                <a:latin typeface="Arial"/>
                <a:ea typeface="+mn-ea"/>
                <a:cs typeface="+mn-cs"/>
              </a:rPr>
              <a:t>based 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product integrity and</a:t>
            </a:r>
            <a:br>
              <a:rPr kumimoji="0" lang="en-US" sz="600" b="0" i="0" u="none" strike="noStrike" kern="1200" cap="none" spc="0" normalizeH="0" baseline="0" noProof="0">
                <a:ln>
                  <a:noFill/>
                </a:ln>
                <a:solidFill>
                  <a:srgbClr val="262626"/>
                </a:solidFill>
                <a:effectLst/>
                <a:uLnTx/>
                <a:uFillTx/>
                <a:latin typeface="Arial"/>
                <a:ea typeface="+mn-ea"/>
                <a:cs typeface="+mn-cs"/>
              </a:rPr>
            </a:br>
            <a:r>
              <a:rPr kumimoji="0" lang="en-US" sz="600" b="0" i="0" u="none" strike="noStrike" kern="1200" cap="none" spc="0" normalizeH="0" baseline="0" noProof="0">
                <a:ln>
                  <a:noFill/>
                </a:ln>
                <a:solidFill>
                  <a:srgbClr val="262626"/>
                </a:solidFill>
                <a:effectLst/>
                <a:uLnTx/>
                <a:uFillTx/>
                <a:latin typeface="Arial"/>
                <a:ea typeface="+mn-ea"/>
                <a:cs typeface="+mn-cs"/>
              </a:rPr>
              <a:t>quality management</a:t>
            </a:r>
          </a:p>
        </p:txBody>
      </p:sp>
      <p:sp>
        <p:nvSpPr>
          <p:cNvPr id="64" name="Rechteck 63">
            <a:extLst>
              <a:ext uri="{FF2B5EF4-FFF2-40B4-BE49-F238E27FC236}">
                <a16:creationId xmlns:a16="http://schemas.microsoft.com/office/drawing/2014/main" id="{CE1569A5-C7EB-4A41-841E-B61F224E94B6}"/>
              </a:ext>
            </a:extLst>
          </p:cNvPr>
          <p:cNvSpPr/>
          <p:nvPr/>
        </p:nvSpPr>
        <p:spPr>
          <a:xfrm>
            <a:off x="4698449" y="4048114"/>
            <a:ext cx="1042014"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Safe mobility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Enhanced road safety with technological solutions </a:t>
            </a:r>
            <a:br>
              <a:rPr kumimoji="0" lang="en-US" sz="600" b="0" i="0" u="none" strike="noStrike" kern="1200" cap="none" spc="0" normalizeH="0" baseline="0" noProof="0">
                <a:ln>
                  <a:noFill/>
                </a:ln>
                <a:solidFill>
                  <a:srgbClr val="262626"/>
                </a:solidFill>
                <a:effectLst/>
                <a:uLnTx/>
                <a:uFillTx/>
                <a:latin typeface="Arial"/>
                <a:ea typeface="+mn-ea"/>
                <a:cs typeface="+mn-cs"/>
              </a:rPr>
            </a:br>
            <a:r>
              <a:rPr kumimoji="0" lang="en-US" sz="600" b="0" i="0" u="none" strike="noStrike" kern="1200" cap="none" spc="0" normalizeH="0" baseline="0" noProof="0">
                <a:ln>
                  <a:noFill/>
                </a:ln>
                <a:solidFill>
                  <a:srgbClr val="000000"/>
                </a:solidFill>
                <a:effectLst/>
                <a:uLnTx/>
                <a:uFillTx/>
                <a:latin typeface="Arial"/>
                <a:ea typeface="+mn-ea"/>
                <a:cs typeface="+mn-cs"/>
              </a:rPr>
              <a:t>to minimize severe road accidents and </a:t>
            </a:r>
            <a:r>
              <a:rPr kumimoji="0" lang="en-US" sz="600" b="0" i="0" u="none" strike="noStrike" kern="1200" cap="none" spc="0" normalizeH="0" baseline="0" noProof="0">
                <a:ln>
                  <a:noFill/>
                </a:ln>
                <a:solidFill>
                  <a:srgbClr val="262626"/>
                </a:solidFill>
                <a:effectLst/>
                <a:uLnTx/>
                <a:uFillTx/>
                <a:latin typeface="Arial"/>
                <a:ea typeface="+mn-ea"/>
                <a:cs typeface="+mn-cs"/>
              </a:rPr>
              <a:t>fatalities</a:t>
            </a:r>
          </a:p>
        </p:txBody>
      </p:sp>
      <p:sp>
        <p:nvSpPr>
          <p:cNvPr id="65" name="Rechteck 64">
            <a:extLst>
              <a:ext uri="{FF2B5EF4-FFF2-40B4-BE49-F238E27FC236}">
                <a16:creationId xmlns:a16="http://schemas.microsoft.com/office/drawing/2014/main" id="{51D714A7-9F98-4A4B-9648-93FB5B258475}"/>
              </a:ext>
            </a:extLst>
          </p:cNvPr>
          <p:cNvSpPr/>
          <p:nvPr/>
        </p:nvSpPr>
        <p:spPr>
          <a:xfrm>
            <a:off x="5740463" y="4048114"/>
            <a:ext cx="1112272"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Sustainable profits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Value generation </a:t>
            </a:r>
            <a:br>
              <a:rPr kumimoji="0" lang="en-US" sz="600" b="0" i="0" u="none" strike="noStrike" kern="1200" cap="none" spc="0" normalizeH="0" baseline="0" noProof="0">
                <a:ln>
                  <a:noFill/>
                </a:ln>
                <a:solidFill>
                  <a:srgbClr val="262626"/>
                </a:solidFill>
                <a:effectLst/>
                <a:uLnTx/>
                <a:uFillTx/>
                <a:latin typeface="Arial"/>
                <a:ea typeface="+mn-ea"/>
                <a:cs typeface="+mn-cs"/>
              </a:rPr>
            </a:br>
            <a:r>
              <a:rPr kumimoji="0" lang="en-US" sz="600" b="0" i="0" u="none" strike="noStrike" kern="1200" cap="none" spc="0" normalizeH="0" baseline="0" noProof="0">
                <a:ln>
                  <a:noFill/>
                </a:ln>
                <a:solidFill>
                  <a:srgbClr val="000000"/>
                </a:solidFill>
                <a:effectLst/>
                <a:uLnTx/>
                <a:uFillTx/>
                <a:latin typeface="Arial"/>
                <a:ea typeface="+mn-ea"/>
                <a:cs typeface="+mn-cs"/>
              </a:rPr>
              <a:t>in the long-term and </a:t>
            </a:r>
            <a:r>
              <a:rPr kumimoji="0" lang="en-US" sz="600" b="0" i="0" u="none" strike="noStrike" kern="1200" cap="none" spc="0" normalizeH="0" baseline="0" noProof="0">
                <a:ln>
                  <a:noFill/>
                </a:ln>
                <a:solidFill>
                  <a:srgbClr val="262626"/>
                </a:solidFill>
                <a:effectLst/>
                <a:uLnTx/>
                <a:uFillTx/>
                <a:latin typeface="Arial"/>
                <a:ea typeface="+mn-ea"/>
                <a:cs typeface="+mn-cs"/>
              </a:rPr>
              <a:t>responsible distribution </a:t>
            </a:r>
            <a:br>
              <a:rPr kumimoji="0" lang="en-US" sz="600" b="0" i="0" u="none" strike="noStrike" kern="1200" cap="none" spc="0" normalizeH="0" baseline="0" noProof="0">
                <a:ln>
                  <a:noFill/>
                </a:ln>
                <a:solidFill>
                  <a:srgbClr val="262626"/>
                </a:solidFill>
                <a:effectLst/>
                <a:uLnTx/>
                <a:uFillTx/>
                <a:latin typeface="Arial"/>
                <a:ea typeface="+mn-ea"/>
                <a:cs typeface="+mn-cs"/>
              </a:rPr>
            </a:br>
            <a:r>
              <a:rPr kumimoji="0" lang="en-US" sz="600" b="0" i="0" u="none" strike="noStrike" kern="1200" cap="none" spc="0" normalizeH="0" baseline="0" noProof="0">
                <a:ln>
                  <a:noFill/>
                </a:ln>
                <a:solidFill>
                  <a:srgbClr val="262626"/>
                </a:solidFill>
                <a:effectLst/>
                <a:uLnTx/>
                <a:uFillTx/>
                <a:latin typeface="Arial"/>
                <a:ea typeface="+mn-ea"/>
                <a:cs typeface="+mn-cs"/>
              </a:rPr>
              <a:t>of the value</a:t>
            </a:r>
          </a:p>
        </p:txBody>
      </p:sp>
      <p:sp>
        <p:nvSpPr>
          <p:cNvPr id="66" name="Rechteck 65">
            <a:extLst>
              <a:ext uri="{FF2B5EF4-FFF2-40B4-BE49-F238E27FC236}">
                <a16:creationId xmlns:a16="http://schemas.microsoft.com/office/drawing/2014/main" id="{7DF091D5-624D-44DF-B700-693DCA1AE667}"/>
              </a:ext>
            </a:extLst>
          </p:cNvPr>
          <p:cNvSpPr/>
          <p:nvPr/>
        </p:nvSpPr>
        <p:spPr>
          <a:xfrm>
            <a:off x="6784704" y="4048114"/>
            <a:ext cx="1176264"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Corporate Governance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Responsible management and fair business practices with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balanced view of different perspectives (diversity)</a:t>
            </a:r>
          </a:p>
        </p:txBody>
      </p:sp>
      <p:sp>
        <p:nvSpPr>
          <p:cNvPr id="67" name="Rechteck 66">
            <a:extLst>
              <a:ext uri="{FF2B5EF4-FFF2-40B4-BE49-F238E27FC236}">
                <a16:creationId xmlns:a16="http://schemas.microsoft.com/office/drawing/2014/main" id="{6B981FEA-E074-4C70-929A-86B4EAC53739}"/>
              </a:ext>
            </a:extLst>
          </p:cNvPr>
          <p:cNvSpPr/>
          <p:nvPr/>
        </p:nvSpPr>
        <p:spPr>
          <a:xfrm>
            <a:off x="7956376" y="4048114"/>
            <a:ext cx="1042014" cy="643431"/>
          </a:xfrm>
          <a:prstGeom prst="rect">
            <a:avLst/>
          </a:prstGeom>
          <a:noFill/>
        </p:spPr>
        <p:txBody>
          <a:bodyPr wrap="square" lIns="36000" tIns="0" rIns="3600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1" i="0" u="none" strike="noStrike" kern="1200" cap="none" spc="0" normalizeH="0" baseline="0" noProof="0">
                <a:ln>
                  <a:noFill/>
                </a:ln>
                <a:solidFill>
                  <a:srgbClr val="262626"/>
                </a:solidFill>
                <a:effectLst/>
                <a:uLnTx/>
                <a:uFillTx/>
                <a:latin typeface="Arial"/>
                <a:ea typeface="+mn-ea"/>
                <a:cs typeface="+mn-cs"/>
              </a:rPr>
              <a:t>Corporate citizenship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262626"/>
                </a:solidFill>
                <a:effectLst/>
                <a:uLnTx/>
                <a:uFillTx/>
                <a:latin typeface="Arial"/>
                <a:ea typeface="+mn-ea"/>
                <a:cs typeface="+mn-cs"/>
              </a:rPr>
              <a:t>Community engagement, donations and volunteering; engagement campaign “Sustainability Heroes”</a:t>
            </a:r>
          </a:p>
        </p:txBody>
      </p:sp>
      <p:pic>
        <p:nvPicPr>
          <p:cNvPr id="68" name="Grafik 67">
            <a:extLst>
              <a:ext uri="{FF2B5EF4-FFF2-40B4-BE49-F238E27FC236}">
                <a16:creationId xmlns:a16="http://schemas.microsoft.com/office/drawing/2014/main" id="{643B62D2-8936-45C2-AA6E-97339C63B0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32835" y="1276982"/>
            <a:ext cx="939165" cy="939165"/>
          </a:xfrm>
          <a:prstGeom prst="rect">
            <a:avLst/>
          </a:prstGeom>
        </p:spPr>
      </p:pic>
      <p:pic>
        <p:nvPicPr>
          <p:cNvPr id="69" name="Grafik 68">
            <a:extLst>
              <a:ext uri="{FF2B5EF4-FFF2-40B4-BE49-F238E27FC236}">
                <a16:creationId xmlns:a16="http://schemas.microsoft.com/office/drawing/2014/main" id="{2B4E09EB-DFC4-4BD2-8B26-D0AFD00F4C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572001" y="1276982"/>
            <a:ext cx="939165" cy="939165"/>
          </a:xfrm>
          <a:prstGeom prst="rect">
            <a:avLst/>
          </a:prstGeom>
        </p:spPr>
      </p:pic>
      <p:pic>
        <p:nvPicPr>
          <p:cNvPr id="70" name="Grafik 69">
            <a:extLst>
              <a:ext uri="{FF2B5EF4-FFF2-40B4-BE49-F238E27FC236}">
                <a16:creationId xmlns:a16="http://schemas.microsoft.com/office/drawing/2014/main" id="{EC6919CB-0488-4161-A43B-E53194F6F56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572001" y="2321690"/>
            <a:ext cx="939165" cy="939165"/>
          </a:xfrm>
          <a:prstGeom prst="rect">
            <a:avLst/>
          </a:prstGeom>
        </p:spPr>
      </p:pic>
      <p:pic>
        <p:nvPicPr>
          <p:cNvPr id="71" name="Grafik 70">
            <a:extLst>
              <a:ext uri="{FF2B5EF4-FFF2-40B4-BE49-F238E27FC236}">
                <a16:creationId xmlns:a16="http://schemas.microsoft.com/office/drawing/2014/main" id="{9945BF68-A114-4DF0-B42B-1BFD273D344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632836" y="2321690"/>
            <a:ext cx="939165" cy="939165"/>
          </a:xfrm>
          <a:prstGeom prst="rect">
            <a:avLst/>
          </a:prstGeom>
        </p:spPr>
      </p:pic>
      <p:sp>
        <p:nvSpPr>
          <p:cNvPr id="72" name="Rechteck 71">
            <a:extLst>
              <a:ext uri="{FF2B5EF4-FFF2-40B4-BE49-F238E27FC236}">
                <a16:creationId xmlns:a16="http://schemas.microsoft.com/office/drawing/2014/main" id="{7918BAFA-042F-40D6-9E1C-DA35608A8F83}"/>
              </a:ext>
            </a:extLst>
          </p:cNvPr>
          <p:cNvSpPr/>
          <p:nvPr/>
        </p:nvSpPr>
        <p:spPr>
          <a:xfrm>
            <a:off x="5608035" y="1384751"/>
            <a:ext cx="3622657"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A500"/>
                </a:solidFill>
                <a:effectLst/>
                <a:uLnTx/>
                <a:uFillTx/>
                <a:latin typeface="Arial"/>
                <a:ea typeface="+mn-ea"/>
                <a:cs typeface="+mn-cs"/>
              </a:rPr>
              <a:t>Clean Mobility</a:t>
            </a:r>
          </a:p>
          <a:p>
            <a:pPr marL="66675" marR="0" lvl="0" indent="-66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Zero Tailpipe Emission Vehicles (ZTEV)</a:t>
            </a:r>
          </a:p>
          <a:p>
            <a:pPr marL="66675" marR="0" lvl="0" indent="-66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Reduction of other road emissions </a:t>
            </a:r>
          </a:p>
          <a:p>
            <a:pPr marL="66675" marR="0" lvl="0" indent="-66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Supporting EU sustainable finance taxonomy</a:t>
            </a:r>
          </a:p>
        </p:txBody>
      </p:sp>
      <p:sp>
        <p:nvSpPr>
          <p:cNvPr id="73" name="Rechteck 72">
            <a:extLst>
              <a:ext uri="{FF2B5EF4-FFF2-40B4-BE49-F238E27FC236}">
                <a16:creationId xmlns:a16="http://schemas.microsoft.com/office/drawing/2014/main" id="{D35C25B2-5D39-4DC1-970D-87E0BCD436DD}"/>
              </a:ext>
            </a:extLst>
          </p:cNvPr>
          <p:cNvSpPr/>
          <p:nvPr/>
        </p:nvSpPr>
        <p:spPr>
          <a:xfrm>
            <a:off x="715342" y="2430258"/>
            <a:ext cx="2778829" cy="7232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A500"/>
                </a:solidFill>
                <a:effectLst/>
                <a:uLnTx/>
                <a:uFillTx/>
                <a:latin typeface="Arial"/>
                <a:ea typeface="+mn-ea"/>
                <a:cs typeface="+mn-cs"/>
              </a:rPr>
              <a:t>Circular Economy</a:t>
            </a:r>
          </a:p>
          <a:p>
            <a:pPr marL="66675" marR="0" lvl="0" indent="-6667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Closed resource cycles</a:t>
            </a:r>
          </a:p>
          <a:p>
            <a:pPr marL="66675" marR="0" lvl="0" indent="-6667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Use of renewable and degradable resources</a:t>
            </a:r>
          </a:p>
          <a:p>
            <a:pPr marL="66675" marR="0" lvl="0" indent="-6667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95% recycled waste by 2030</a:t>
            </a:r>
          </a:p>
        </p:txBody>
      </p:sp>
      <p:sp>
        <p:nvSpPr>
          <p:cNvPr id="74" name="Rechteck 73">
            <a:extLst>
              <a:ext uri="{FF2B5EF4-FFF2-40B4-BE49-F238E27FC236}">
                <a16:creationId xmlns:a16="http://schemas.microsoft.com/office/drawing/2014/main" id="{44832884-C75B-463A-BA9A-B9F3AEB1672D}"/>
              </a:ext>
            </a:extLst>
          </p:cNvPr>
          <p:cNvSpPr/>
          <p:nvPr/>
        </p:nvSpPr>
        <p:spPr>
          <a:xfrm>
            <a:off x="5608035" y="2430258"/>
            <a:ext cx="2736833" cy="7232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A500"/>
                </a:solidFill>
                <a:effectLst/>
                <a:uLnTx/>
                <a:uFillTx/>
                <a:latin typeface="Arial"/>
                <a:ea typeface="+mn-ea"/>
                <a:cs typeface="+mn-cs"/>
              </a:rPr>
              <a:t>Sustainable Supply Chains</a:t>
            </a:r>
          </a:p>
          <a:p>
            <a:pPr marL="66675" marR="0" lvl="0" indent="-66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Minimizing negative social and environmental impacts in our supply chains</a:t>
            </a:r>
          </a:p>
          <a:p>
            <a:pPr marL="66675" marR="0" lvl="0" indent="-666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Traceability and risk-based due diligence </a:t>
            </a:r>
          </a:p>
        </p:txBody>
      </p:sp>
      <p:sp>
        <p:nvSpPr>
          <p:cNvPr id="75" name="Rechteck 74">
            <a:extLst>
              <a:ext uri="{FF2B5EF4-FFF2-40B4-BE49-F238E27FC236}">
                <a16:creationId xmlns:a16="http://schemas.microsoft.com/office/drawing/2014/main" id="{3CDDAB93-066A-4240-896C-00CE98EDAC9C}"/>
              </a:ext>
            </a:extLst>
          </p:cNvPr>
          <p:cNvSpPr/>
          <p:nvPr/>
        </p:nvSpPr>
        <p:spPr>
          <a:xfrm>
            <a:off x="332245" y="1384751"/>
            <a:ext cx="3161926" cy="723275"/>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A500"/>
                </a:solidFill>
                <a:effectLst/>
                <a:uLnTx/>
                <a:uFillTx/>
                <a:latin typeface="Arial"/>
                <a:ea typeface="+mn-ea"/>
                <a:cs typeface="+mn-cs"/>
              </a:rPr>
              <a:t>Climate Protection</a:t>
            </a:r>
          </a:p>
          <a:p>
            <a:pPr marL="66675" marR="0" lvl="0" indent="-6667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Carbon-neutral purchased electricity by end of 2020</a:t>
            </a:r>
          </a:p>
          <a:p>
            <a:pPr marL="66675" marR="0" lvl="0" indent="-6667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Carbon-neutral production by 2040</a:t>
            </a:r>
          </a:p>
          <a:p>
            <a:pPr marL="66675" marR="0" lvl="0" indent="-66675"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262626"/>
                </a:solidFill>
                <a:effectLst/>
                <a:uLnTx/>
                <a:uFillTx/>
                <a:latin typeface="Arial"/>
                <a:ea typeface="+mn-ea"/>
                <a:cs typeface="+mn-cs"/>
              </a:rPr>
              <a:t>Carbon-neutral value chain by 2050</a:t>
            </a:r>
          </a:p>
        </p:txBody>
      </p:sp>
      <p:sp>
        <p:nvSpPr>
          <p:cNvPr id="77" name="Fußzeilenplatzhalter 24">
            <a:extLst>
              <a:ext uri="{FF2B5EF4-FFF2-40B4-BE49-F238E27FC236}">
                <a16:creationId xmlns:a16="http://schemas.microsoft.com/office/drawing/2014/main" id="{A36DE113-7F6E-4536-A34C-245A6A6EF0A6}"/>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sp>
        <p:nvSpPr>
          <p:cNvPr id="78" name="Foliennummernplatzhalter 7">
            <a:extLst>
              <a:ext uri="{FF2B5EF4-FFF2-40B4-BE49-F238E27FC236}">
                <a16:creationId xmlns:a16="http://schemas.microsoft.com/office/drawing/2014/main" id="{3C188C4E-CEEB-4371-BE15-E71B3BBE9969}"/>
              </a:ext>
            </a:extLst>
          </p:cNvPr>
          <p:cNvSpPr txBox="1">
            <a:spLocks/>
          </p:cNvSpPr>
          <p:nvPr/>
        </p:nvSpPr>
        <p:spPr>
          <a:xfrm>
            <a:off x="8568444" y="4810511"/>
            <a:ext cx="360289" cy="137503"/>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A48181-2C78-49CB-8C52-912A07842C2E}" type="slidenum">
              <a:rPr kumimoji="0" lang="en-US"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1741761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a16="http://schemas.microsoft.com/office/drawing/2014/main" id="{24541E92-DC83-4BC3-856F-16D3513DCF4E}"/>
              </a:ext>
            </a:extLst>
          </p:cNvPr>
          <p:cNvGrpSpPr/>
          <p:nvPr/>
        </p:nvGrpSpPr>
        <p:grpSpPr>
          <a:xfrm>
            <a:off x="3650285" y="-21946"/>
            <a:ext cx="5493716" cy="5166251"/>
            <a:chOff x="4548387" y="0"/>
            <a:chExt cx="4595613" cy="4321681"/>
          </a:xfrm>
        </p:grpSpPr>
        <p:pic>
          <p:nvPicPr>
            <p:cNvPr id="8" name="Grafik 7">
              <a:extLst>
                <a:ext uri="{FF2B5EF4-FFF2-40B4-BE49-F238E27FC236}">
                  <a16:creationId xmlns:a16="http://schemas.microsoft.com/office/drawing/2014/main" id="{86C885FB-F304-4762-9581-B4C578B071C8}"/>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flipH="1">
              <a:off x="4572000" y="0"/>
              <a:ext cx="4572000" cy="4321681"/>
            </a:xfrm>
            <a:prstGeom prst="rect">
              <a:avLst/>
            </a:prstGeom>
            <a:gradFill>
              <a:gsLst>
                <a:gs pos="0">
                  <a:schemeClr val="bg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pic>
        <p:sp>
          <p:nvSpPr>
            <p:cNvPr id="9" name="Rechteck 8">
              <a:extLst>
                <a:ext uri="{FF2B5EF4-FFF2-40B4-BE49-F238E27FC236}">
                  <a16:creationId xmlns:a16="http://schemas.microsoft.com/office/drawing/2014/main" id="{0AEEF1EF-AC7E-4EF1-9C6A-1692D6DFBB37}"/>
                </a:ext>
              </a:extLst>
            </p:cNvPr>
            <p:cNvSpPr/>
            <p:nvPr/>
          </p:nvSpPr>
          <p:spPr>
            <a:xfrm rot="10800000" flipH="1">
              <a:off x="4548387" y="0"/>
              <a:ext cx="4595612" cy="4321680"/>
            </a:xfrm>
            <a:prstGeom prst="rect">
              <a:avLst/>
            </a:prstGeom>
            <a:gradFill flip="none" rotWithShape="1">
              <a:gsLst>
                <a:gs pos="10000">
                  <a:schemeClr val="bg1">
                    <a:alpha val="0"/>
                  </a:schemeClr>
                </a:gs>
                <a:gs pos="85000">
                  <a:schemeClr val="tx2"/>
                </a:gs>
              </a:gsLst>
              <a:lin ang="10800000" scaled="1"/>
              <a:tileRect/>
            </a:gra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BEBEB">
                    <a:lumMod val="10000"/>
                  </a:srgbClr>
                </a:solidFill>
                <a:effectLst/>
                <a:uLnTx/>
                <a:uFillTx/>
                <a:latin typeface="Arial"/>
                <a:ea typeface="+mn-ea"/>
                <a:cs typeface="+mn-cs"/>
              </a:endParaRPr>
            </a:p>
          </p:txBody>
        </p:sp>
      </p:grpSp>
      <p:pic>
        <p:nvPicPr>
          <p:cNvPr id="10" name="Grafik 9">
            <a:extLst>
              <a:ext uri="{FF2B5EF4-FFF2-40B4-BE49-F238E27FC236}">
                <a16:creationId xmlns:a16="http://schemas.microsoft.com/office/drawing/2014/main" id="{E4CD3171-E536-498F-BB2C-BEFE2C2A9723}"/>
              </a:ext>
            </a:extLst>
          </p:cNvPr>
          <p:cNvPicPr>
            <a:picLocks noChangeAspect="1"/>
          </p:cNvPicPr>
          <p:nvPr/>
        </p:nvPicPr>
        <p:blipFill rotWithShape="1">
          <a:blip r:embed="rId4" cstate="screen">
            <a:biLevel thresh="50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rcRect/>
          <a:stretch/>
        </p:blipFill>
        <p:spPr>
          <a:xfrm>
            <a:off x="7284509" y="1503040"/>
            <a:ext cx="1179944" cy="1179944"/>
          </a:xfrm>
          <a:prstGeom prst="ellipse">
            <a:avLst/>
          </a:prstGeom>
          <a:solidFill>
            <a:srgbClr val="A6A6A6">
              <a:alpha val="30196"/>
            </a:srgbClr>
          </a:solidFill>
          <a:effectLst>
            <a:glow rad="139700">
              <a:schemeClr val="bg1">
                <a:alpha val="40000"/>
              </a:schemeClr>
            </a:glow>
          </a:effectLst>
        </p:spPr>
      </p:pic>
      <p:sp>
        <p:nvSpPr>
          <p:cNvPr id="11" name="Fußzeilenplatzhalter 24">
            <a:extLst>
              <a:ext uri="{FF2B5EF4-FFF2-40B4-BE49-F238E27FC236}">
                <a16:creationId xmlns:a16="http://schemas.microsoft.com/office/drawing/2014/main" id="{3C1BA099-C703-4B32-A220-0AD9359AEDCF}"/>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sp>
        <p:nvSpPr>
          <p:cNvPr id="2" name="Titel 1">
            <a:extLst>
              <a:ext uri="{FF2B5EF4-FFF2-40B4-BE49-F238E27FC236}">
                <a16:creationId xmlns:a16="http://schemas.microsoft.com/office/drawing/2014/main" id="{6CA86009-65D8-4F2B-B761-BE7D2C161313}"/>
              </a:ext>
            </a:extLst>
          </p:cNvPr>
          <p:cNvSpPr>
            <a:spLocks noGrp="1"/>
          </p:cNvSpPr>
          <p:nvPr>
            <p:ph type="title"/>
          </p:nvPr>
        </p:nvSpPr>
        <p:spPr/>
        <p:txBody>
          <a:bodyPr/>
          <a:lstStyle/>
          <a:p>
            <a:r>
              <a:rPr lang="en-US" sz="2100"/>
              <a:t>Climate Protection: The Framework</a:t>
            </a:r>
            <a:endParaRPr lang="en-US" sz="2100">
              <a:solidFill>
                <a:schemeClr val="dk1"/>
              </a:solidFill>
            </a:endParaRPr>
          </a:p>
        </p:txBody>
      </p:sp>
      <p:sp>
        <p:nvSpPr>
          <p:cNvPr id="12" name="Foliennummernplatzhalter 7">
            <a:extLst>
              <a:ext uri="{FF2B5EF4-FFF2-40B4-BE49-F238E27FC236}">
                <a16:creationId xmlns:a16="http://schemas.microsoft.com/office/drawing/2014/main" id="{6EB8F61D-C74D-4144-8DD5-C25217F54EAA}"/>
              </a:ext>
            </a:extLst>
          </p:cNvPr>
          <p:cNvSpPr txBox="1">
            <a:spLocks/>
          </p:cNvSpPr>
          <p:nvPr/>
        </p:nvSpPr>
        <p:spPr>
          <a:xfrm>
            <a:off x="8568444" y="4810511"/>
            <a:ext cx="360289" cy="137503"/>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A48181-2C78-49CB-8C52-912A07842C2E}" type="slidenum">
              <a:rPr kumimoji="0" lang="en-US"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
        <p:nvSpPr>
          <p:cNvPr id="15" name="Rechteck 14">
            <a:extLst>
              <a:ext uri="{FF2B5EF4-FFF2-40B4-BE49-F238E27FC236}">
                <a16:creationId xmlns:a16="http://schemas.microsoft.com/office/drawing/2014/main" id="{43E8E984-56A0-4733-9A03-2EF593A47240}"/>
              </a:ext>
            </a:extLst>
          </p:cNvPr>
          <p:cNvSpPr/>
          <p:nvPr/>
        </p:nvSpPr>
        <p:spPr>
          <a:xfrm>
            <a:off x="395287" y="1006999"/>
            <a:ext cx="5931172" cy="720724"/>
          </a:xfrm>
          <a:prstGeom prst="rect">
            <a:avLst/>
          </a:prstGeom>
          <a:solidFill>
            <a:schemeClr val="accent1">
              <a:lumMod val="40000"/>
              <a:lumOff val="60000"/>
            </a:schemeClr>
          </a:solidFill>
          <a:ln w="9525">
            <a:noFill/>
          </a:ln>
        </p:spPr>
        <p:style>
          <a:lnRef idx="1">
            <a:schemeClr val="accent1"/>
          </a:lnRef>
          <a:fillRef idx="0">
            <a:schemeClr val="accent1"/>
          </a:fillRef>
          <a:effectRef idx="0">
            <a:schemeClr val="accent1"/>
          </a:effectRef>
          <a:fontRef idx="minor">
            <a:schemeClr val="tx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EBEBEB">
                    <a:lumMod val="10000"/>
                  </a:srgbClr>
                </a:solidFill>
                <a:effectLst/>
                <a:uLnTx/>
                <a:uFillTx/>
                <a:latin typeface="Arial"/>
                <a:ea typeface="+mn-ea"/>
                <a:cs typeface="+mn-cs"/>
              </a:rPr>
              <a:t>Global Goals set by Paris Agreement</a:t>
            </a:r>
          </a:p>
        </p:txBody>
      </p:sp>
      <p:sp>
        <p:nvSpPr>
          <p:cNvPr id="16" name="Rechteck 15">
            <a:extLst>
              <a:ext uri="{FF2B5EF4-FFF2-40B4-BE49-F238E27FC236}">
                <a16:creationId xmlns:a16="http://schemas.microsoft.com/office/drawing/2014/main" id="{C89C4930-0F61-48DC-A542-7A3E79684640}"/>
              </a:ext>
            </a:extLst>
          </p:cNvPr>
          <p:cNvSpPr/>
          <p:nvPr/>
        </p:nvSpPr>
        <p:spPr>
          <a:xfrm>
            <a:off x="395289" y="1846065"/>
            <a:ext cx="1864761" cy="1055009"/>
          </a:xfrm>
          <a:prstGeom prst="rect">
            <a:avLst/>
          </a:prstGeom>
          <a:solidFill>
            <a:schemeClr val="accent1">
              <a:lumMod val="20000"/>
              <a:lumOff val="80000"/>
            </a:schemeClr>
          </a:solidFill>
          <a:ln w="9525">
            <a:noFill/>
          </a:ln>
        </p:spPr>
        <p:style>
          <a:lnRef idx="1">
            <a:schemeClr val="accent1"/>
          </a:lnRef>
          <a:fillRef idx="0">
            <a:schemeClr val="accent1"/>
          </a:fillRef>
          <a:effectRef idx="0">
            <a:schemeClr val="accent1"/>
          </a:effectRef>
          <a:fontRef idx="minor">
            <a:schemeClr val="tx1"/>
          </a:fontRef>
        </p:style>
        <p:txBody>
          <a:bodyPr lIns="72000" rIns="72000" rtlCol="0" anchor="ctr"/>
          <a:lstStyle/>
          <a:p>
            <a:pPr marL="0" marR="0" lvl="0" indent="0" algn="ctr" defTabSz="914400" rtl="0" eaLnBrk="1" fontAlgn="auto" latinLnBrk="0" hangingPunct="1">
              <a:lnSpc>
                <a:spcPct val="125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Carbon Neutrality targets</a:t>
            </a:r>
            <a:b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br>
            <a:r>
              <a:rPr kumimoji="0" lang="en-US" sz="900" b="0" i="0" u="none" strike="noStrike" kern="1200" cap="none" spc="0" normalizeH="0" baseline="0" noProof="0" dirty="0">
                <a:ln>
                  <a:noFill/>
                </a:ln>
                <a:solidFill>
                  <a:srgbClr val="EBEBEB">
                    <a:lumMod val="10000"/>
                  </a:srgbClr>
                </a:solidFill>
                <a:effectLst/>
                <a:uLnTx/>
                <a:uFillTx/>
                <a:latin typeface="Arial"/>
                <a:ea typeface="+mn-ea"/>
                <a:cs typeface="+mn-cs"/>
              </a:rPr>
              <a:t>(&amp; CO</a:t>
            </a:r>
            <a:r>
              <a:rPr kumimoji="0" lang="en-US" sz="900" b="0" i="0" u="none" strike="noStrike" kern="1200" cap="none" spc="0" normalizeH="0" baseline="-25000" noProof="0" dirty="0">
                <a:ln>
                  <a:noFill/>
                </a:ln>
                <a:solidFill>
                  <a:srgbClr val="EBEBEB">
                    <a:lumMod val="10000"/>
                  </a:srgbClr>
                </a:solidFill>
                <a:effectLst/>
                <a:uLnTx/>
                <a:uFillTx/>
                <a:latin typeface="Arial"/>
                <a:ea typeface="+mn-ea"/>
                <a:cs typeface="+mn-cs"/>
              </a:rPr>
              <a:t>2</a:t>
            </a:r>
            <a:r>
              <a:rPr kumimoji="0" lang="en-US" sz="900" b="0" i="0" u="none" strike="noStrike" kern="1200" cap="none" spc="0" normalizeH="0" baseline="0" noProof="0" dirty="0">
                <a:ln>
                  <a:noFill/>
                </a:ln>
                <a:solidFill>
                  <a:srgbClr val="EBEBEB">
                    <a:lumMod val="10000"/>
                  </a:srgbClr>
                </a:solidFill>
                <a:effectLst/>
                <a:uLnTx/>
                <a:uFillTx/>
                <a:latin typeface="Arial"/>
                <a:ea typeface="+mn-ea"/>
                <a:cs typeface="+mn-cs"/>
              </a:rPr>
              <a:t> Reduction targets)</a:t>
            </a:r>
            <a:b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b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of states</a:t>
            </a:r>
          </a:p>
        </p:txBody>
      </p:sp>
      <p:sp>
        <p:nvSpPr>
          <p:cNvPr id="17" name="Rechteck 16">
            <a:extLst>
              <a:ext uri="{FF2B5EF4-FFF2-40B4-BE49-F238E27FC236}">
                <a16:creationId xmlns:a16="http://schemas.microsoft.com/office/drawing/2014/main" id="{9246CD10-77CE-4A61-BA57-8D5FC6BB5580}"/>
              </a:ext>
            </a:extLst>
          </p:cNvPr>
          <p:cNvSpPr/>
          <p:nvPr/>
        </p:nvSpPr>
        <p:spPr>
          <a:xfrm>
            <a:off x="395289" y="3092782"/>
            <a:ext cx="1864761" cy="847315"/>
          </a:xfrm>
          <a:prstGeom prst="rect">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BEBEB">
                    <a:lumMod val="10000"/>
                  </a:srgbClr>
                </a:solidFill>
                <a:effectLst/>
                <a:uLnTx/>
                <a:uFillTx/>
                <a:latin typeface="Arial"/>
                <a:ea typeface="+mn-ea"/>
                <a:cs typeface="+mn-cs"/>
              </a:rPr>
              <a:t>CO</a:t>
            </a:r>
            <a:r>
              <a:rPr kumimoji="0" lang="en-US" sz="1100" b="0" i="0" u="none" strike="noStrike" kern="1200" cap="none" spc="0" normalizeH="0" baseline="-25000" noProof="0">
                <a:ln>
                  <a:noFill/>
                </a:ln>
                <a:solidFill>
                  <a:srgbClr val="EBEBEB">
                    <a:lumMod val="10000"/>
                  </a:srgbClr>
                </a:solidFill>
                <a:effectLst/>
                <a:uLnTx/>
                <a:uFillTx/>
                <a:latin typeface="Arial"/>
                <a:ea typeface="+mn-ea"/>
                <a:cs typeface="+mn-cs"/>
              </a:rPr>
              <a:t>2</a:t>
            </a:r>
            <a:r>
              <a:rPr kumimoji="0" lang="en-US" sz="1100" b="0" i="0" u="none" strike="noStrike" kern="1200" cap="none" spc="0" normalizeH="0" baseline="0" noProof="0">
                <a:ln>
                  <a:noFill/>
                </a:ln>
                <a:solidFill>
                  <a:srgbClr val="EBEBEB">
                    <a:lumMod val="10000"/>
                  </a:srgbClr>
                </a:solidFill>
                <a:effectLst/>
                <a:uLnTx/>
                <a:uFillTx/>
                <a:latin typeface="Arial"/>
                <a:ea typeface="+mn-ea"/>
                <a:cs typeface="+mn-cs"/>
              </a:rPr>
              <a:t> regulation for many sectors in many regions</a:t>
            </a:r>
          </a:p>
        </p:txBody>
      </p:sp>
      <p:sp>
        <p:nvSpPr>
          <p:cNvPr id="18" name="Rechteck 17">
            <a:extLst>
              <a:ext uri="{FF2B5EF4-FFF2-40B4-BE49-F238E27FC236}">
                <a16:creationId xmlns:a16="http://schemas.microsoft.com/office/drawing/2014/main" id="{5F9C1E4B-4735-4F8C-BA7E-28B870935336}"/>
              </a:ext>
            </a:extLst>
          </p:cNvPr>
          <p:cNvSpPr/>
          <p:nvPr/>
        </p:nvSpPr>
        <p:spPr>
          <a:xfrm>
            <a:off x="2431040" y="3092782"/>
            <a:ext cx="1864761" cy="847315"/>
          </a:xfrm>
          <a:prstGeom prst="rect">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BEBEB">
                    <a:lumMod val="10000"/>
                  </a:srgbClr>
                </a:solidFill>
                <a:effectLst/>
                <a:uLnTx/>
                <a:uFillTx/>
                <a:latin typeface="Arial"/>
                <a:ea typeface="+mn-ea"/>
                <a:cs typeface="+mn-cs"/>
              </a:rPr>
              <a:t>Climate Protection deemed supplier selection critereon</a:t>
            </a:r>
          </a:p>
        </p:txBody>
      </p:sp>
      <p:sp>
        <p:nvSpPr>
          <p:cNvPr id="19" name="Rechteck 18">
            <a:extLst>
              <a:ext uri="{FF2B5EF4-FFF2-40B4-BE49-F238E27FC236}">
                <a16:creationId xmlns:a16="http://schemas.microsoft.com/office/drawing/2014/main" id="{2329383B-A1B7-40D1-A7A6-D9B39479F2CE}"/>
              </a:ext>
            </a:extLst>
          </p:cNvPr>
          <p:cNvSpPr/>
          <p:nvPr/>
        </p:nvSpPr>
        <p:spPr>
          <a:xfrm>
            <a:off x="2431041" y="1882747"/>
            <a:ext cx="1864761" cy="1055009"/>
          </a:xfrm>
          <a:prstGeom prst="rect">
            <a:avLst/>
          </a:prstGeom>
          <a:solidFill>
            <a:schemeClr val="accent1">
              <a:lumMod val="20000"/>
              <a:lumOff val="80000"/>
            </a:schemeClr>
          </a:solidFill>
          <a:ln w="9525">
            <a:noFill/>
          </a:ln>
        </p:spPr>
        <p:style>
          <a:lnRef idx="1">
            <a:schemeClr val="accent1"/>
          </a:lnRef>
          <a:fillRef idx="0">
            <a:schemeClr val="accent1"/>
          </a:fillRef>
          <a:effectRef idx="0">
            <a:schemeClr val="accent1"/>
          </a:effectRef>
          <a:fontRef idx="minor">
            <a:schemeClr val="tx1"/>
          </a:fontRef>
        </p:style>
        <p:txBody>
          <a:bodyPr lIns="72000" rIns="72000" rtlCol="0" anchor="ctr"/>
          <a:lstStyle/>
          <a:p>
            <a:pPr marL="0" marR="0" lvl="0" indent="0" algn="ctr" defTabSz="914400" rtl="0" eaLnBrk="1" fontAlgn="auto" latinLnBrk="0" hangingPunct="1">
              <a:lnSpc>
                <a:spcPct val="125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Carbon Neutrality targets</a:t>
            </a:r>
            <a:b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br>
            <a:r>
              <a:rPr kumimoji="0" lang="en-US" sz="900" b="0" i="0" u="none" strike="noStrike" kern="1200" cap="none" spc="0" normalizeH="0" baseline="0" noProof="0" dirty="0">
                <a:ln>
                  <a:noFill/>
                </a:ln>
                <a:solidFill>
                  <a:srgbClr val="EBEBEB">
                    <a:lumMod val="10000"/>
                  </a:srgbClr>
                </a:solidFill>
                <a:effectLst/>
                <a:uLnTx/>
                <a:uFillTx/>
                <a:latin typeface="Arial"/>
                <a:ea typeface="+mn-ea"/>
                <a:cs typeface="+mn-cs"/>
              </a:rPr>
              <a:t>(&amp; CO</a:t>
            </a:r>
            <a:r>
              <a:rPr kumimoji="0" lang="en-US" sz="900" b="0" i="0" u="none" strike="noStrike" kern="1200" cap="none" spc="0" normalizeH="0" baseline="-25000" noProof="0" dirty="0">
                <a:ln>
                  <a:noFill/>
                </a:ln>
                <a:solidFill>
                  <a:srgbClr val="EBEBEB">
                    <a:lumMod val="10000"/>
                  </a:srgbClr>
                </a:solidFill>
                <a:effectLst/>
                <a:uLnTx/>
                <a:uFillTx/>
                <a:latin typeface="Arial"/>
                <a:ea typeface="+mn-ea"/>
                <a:cs typeface="+mn-cs"/>
              </a:rPr>
              <a:t>2</a:t>
            </a:r>
            <a:r>
              <a:rPr kumimoji="0" lang="en-US" sz="900" b="0" i="0" u="none" strike="noStrike" kern="1200" cap="none" spc="0" normalizeH="0" baseline="0" noProof="0" dirty="0">
                <a:ln>
                  <a:noFill/>
                </a:ln>
                <a:solidFill>
                  <a:srgbClr val="EBEBEB">
                    <a:lumMod val="10000"/>
                  </a:srgbClr>
                </a:solidFill>
                <a:effectLst/>
                <a:uLnTx/>
                <a:uFillTx/>
                <a:latin typeface="Arial"/>
                <a:ea typeface="+mn-ea"/>
                <a:cs typeface="+mn-cs"/>
              </a:rPr>
              <a:t> Reduction targets)</a:t>
            </a:r>
            <a:b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b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of companies</a:t>
            </a:r>
          </a:p>
        </p:txBody>
      </p:sp>
      <p:sp>
        <p:nvSpPr>
          <p:cNvPr id="20" name="Rechteck 19">
            <a:extLst>
              <a:ext uri="{FF2B5EF4-FFF2-40B4-BE49-F238E27FC236}">
                <a16:creationId xmlns:a16="http://schemas.microsoft.com/office/drawing/2014/main" id="{AFCA6FBB-F8C9-47C5-BA1E-2C8E56D13988}"/>
              </a:ext>
            </a:extLst>
          </p:cNvPr>
          <p:cNvSpPr/>
          <p:nvPr/>
        </p:nvSpPr>
        <p:spPr>
          <a:xfrm>
            <a:off x="4461697" y="3092782"/>
            <a:ext cx="1864761" cy="847315"/>
          </a:xfrm>
          <a:prstGeom prst="rect">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lIns="108000" rIns="108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EBEBEB">
                    <a:lumMod val="10000"/>
                  </a:srgbClr>
                </a:solidFill>
                <a:effectLst/>
                <a:uLnTx/>
                <a:uFillTx/>
                <a:latin typeface="Arial"/>
                <a:ea typeface="+mn-ea"/>
                <a:cs typeface="+mn-cs"/>
              </a:rPr>
              <a:t>Climate Protection as an investment critereon</a:t>
            </a:r>
          </a:p>
        </p:txBody>
      </p:sp>
      <p:sp>
        <p:nvSpPr>
          <p:cNvPr id="21" name="Rechteck 20">
            <a:extLst>
              <a:ext uri="{FF2B5EF4-FFF2-40B4-BE49-F238E27FC236}">
                <a16:creationId xmlns:a16="http://schemas.microsoft.com/office/drawing/2014/main" id="{6F984345-17D1-4AC7-AD8E-6445D081F4C8}"/>
              </a:ext>
            </a:extLst>
          </p:cNvPr>
          <p:cNvSpPr/>
          <p:nvPr/>
        </p:nvSpPr>
        <p:spPr>
          <a:xfrm>
            <a:off x="4461698" y="1882747"/>
            <a:ext cx="1864761" cy="1055009"/>
          </a:xfrm>
          <a:prstGeom prst="rect">
            <a:avLst/>
          </a:prstGeom>
          <a:solidFill>
            <a:schemeClr val="accent1">
              <a:lumMod val="20000"/>
              <a:lumOff val="80000"/>
            </a:schemeClr>
          </a:solidFill>
          <a:ln w="9525">
            <a:noFill/>
          </a:ln>
        </p:spPr>
        <p:style>
          <a:lnRef idx="1">
            <a:schemeClr val="accent1"/>
          </a:lnRef>
          <a:fillRef idx="0">
            <a:schemeClr val="accent1"/>
          </a:fillRef>
          <a:effectRef idx="0">
            <a:schemeClr val="accent1"/>
          </a:effectRef>
          <a:fontRef idx="minor">
            <a:schemeClr val="tx1"/>
          </a:fontRef>
        </p:style>
        <p:txBody>
          <a:bodyPr lIns="72000" rIns="72000" rtlCol="0" anchor="ctr"/>
          <a:lstStyle/>
          <a:p>
            <a:pPr marL="0" marR="0" lvl="0" indent="0" algn="ctr" defTabSz="914400" rtl="0" eaLnBrk="1" fontAlgn="auto" latinLnBrk="0" hangingPunct="1">
              <a:lnSpc>
                <a:spcPct val="125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Carbon Neutrality targets</a:t>
            </a:r>
            <a:b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br>
            <a:r>
              <a:rPr kumimoji="0" lang="en-US" sz="900" b="0" i="0" u="none" strike="noStrike" kern="1200" cap="none" spc="0" normalizeH="0" baseline="0" noProof="0" dirty="0">
                <a:ln>
                  <a:noFill/>
                </a:ln>
                <a:solidFill>
                  <a:srgbClr val="EBEBEB">
                    <a:lumMod val="10000"/>
                  </a:srgbClr>
                </a:solidFill>
                <a:effectLst/>
                <a:uLnTx/>
                <a:uFillTx/>
                <a:latin typeface="Arial"/>
                <a:ea typeface="+mn-ea"/>
                <a:cs typeface="+mn-cs"/>
              </a:rPr>
              <a:t>(&amp; CO</a:t>
            </a:r>
            <a:r>
              <a:rPr kumimoji="0" lang="en-US" sz="900" b="0" i="0" u="none" strike="noStrike" kern="1200" cap="none" spc="0" normalizeH="0" baseline="-25000" noProof="0" dirty="0">
                <a:ln>
                  <a:noFill/>
                </a:ln>
                <a:solidFill>
                  <a:srgbClr val="EBEBEB">
                    <a:lumMod val="10000"/>
                  </a:srgbClr>
                </a:solidFill>
                <a:effectLst/>
                <a:uLnTx/>
                <a:uFillTx/>
                <a:latin typeface="Arial"/>
                <a:ea typeface="+mn-ea"/>
                <a:cs typeface="+mn-cs"/>
              </a:rPr>
              <a:t>2</a:t>
            </a:r>
            <a:r>
              <a:rPr kumimoji="0" lang="en-US" sz="900" b="0" i="0" u="none" strike="noStrike" kern="1200" cap="none" spc="0" normalizeH="0" baseline="0" noProof="0" dirty="0">
                <a:ln>
                  <a:noFill/>
                </a:ln>
                <a:solidFill>
                  <a:srgbClr val="EBEBEB">
                    <a:lumMod val="10000"/>
                  </a:srgbClr>
                </a:solidFill>
                <a:effectLst/>
                <a:uLnTx/>
                <a:uFillTx/>
                <a:latin typeface="Arial"/>
                <a:ea typeface="+mn-ea"/>
                <a:cs typeface="+mn-cs"/>
              </a:rPr>
              <a:t> Reduction targets)</a:t>
            </a:r>
            <a:b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br>
            <a:r>
              <a:rPr kumimoji="0" lang="en-US" sz="1200" b="0" i="0" u="none" strike="noStrike" kern="1200" cap="none" spc="0" normalizeH="0" baseline="0" noProof="0" dirty="0">
                <a:ln>
                  <a:noFill/>
                </a:ln>
                <a:solidFill>
                  <a:srgbClr val="EBEBEB">
                    <a:lumMod val="10000"/>
                  </a:srgbClr>
                </a:solidFill>
                <a:effectLst/>
                <a:uLnTx/>
                <a:uFillTx/>
                <a:latin typeface="Arial"/>
                <a:ea typeface="+mn-ea"/>
                <a:cs typeface="+mn-cs"/>
              </a:rPr>
              <a:t>of investors</a:t>
            </a:r>
          </a:p>
        </p:txBody>
      </p:sp>
      <p:sp>
        <p:nvSpPr>
          <p:cNvPr id="5" name="Rechteck 4">
            <a:extLst>
              <a:ext uri="{FF2B5EF4-FFF2-40B4-BE49-F238E27FC236}">
                <a16:creationId xmlns:a16="http://schemas.microsoft.com/office/drawing/2014/main" id="{1FE1142C-5E84-4E7A-AFA5-1E9F57346E05}"/>
              </a:ext>
            </a:extLst>
          </p:cNvPr>
          <p:cNvSpPr/>
          <p:nvPr/>
        </p:nvSpPr>
        <p:spPr>
          <a:xfrm>
            <a:off x="395289" y="4349416"/>
            <a:ext cx="5931169" cy="267810"/>
          </a:xfrm>
          <a:prstGeom prst="rect">
            <a:avLst/>
          </a:prstGeom>
          <a:solidFill>
            <a:schemeClr val="bg1">
              <a:lumMod val="85000"/>
            </a:schemeClr>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0" i="1" u="none" strike="noStrike" kern="1200" cap="none" spc="0" normalizeH="0" baseline="0" noProof="0">
                <a:ln>
                  <a:noFill/>
                </a:ln>
                <a:solidFill>
                  <a:srgbClr val="000000">
                    <a:lumMod val="50000"/>
                    <a:lumOff val="50000"/>
                  </a:srgbClr>
                </a:solidFill>
                <a:effectLst/>
                <a:uLnTx/>
                <a:uFillTx/>
                <a:latin typeface="Arial"/>
                <a:ea typeface="+mn-ea"/>
                <a:cs typeface="+mn-cs"/>
              </a:rPr>
              <a:t>Accounting Standards </a:t>
            </a:r>
            <a:r>
              <a:rPr kumimoji="0" lang="de-DE" sz="1200" b="0" i="1" u="none" strike="noStrike" kern="1200" cap="none" spc="0" normalizeH="0" baseline="0" noProof="0" err="1">
                <a:ln>
                  <a:noFill/>
                </a:ln>
                <a:solidFill>
                  <a:srgbClr val="000000">
                    <a:lumMod val="50000"/>
                    <a:lumOff val="50000"/>
                  </a:srgbClr>
                </a:solidFill>
                <a:effectLst/>
                <a:uLnTx/>
                <a:uFillTx/>
                <a:latin typeface="Arial"/>
                <a:ea typeface="+mn-ea"/>
                <a:cs typeface="+mn-cs"/>
              </a:rPr>
              <a:t>for</a:t>
            </a:r>
            <a:r>
              <a:rPr kumimoji="0" lang="de-DE" sz="1200" b="0" i="1" u="none" strike="noStrike" kern="1200" cap="none" spc="0" normalizeH="0" baseline="0" noProof="0">
                <a:ln>
                  <a:noFill/>
                </a:ln>
                <a:solidFill>
                  <a:srgbClr val="000000">
                    <a:lumMod val="50000"/>
                    <a:lumOff val="50000"/>
                  </a:srgbClr>
                </a:solidFill>
                <a:effectLst/>
                <a:uLnTx/>
                <a:uFillTx/>
                <a:latin typeface="Arial"/>
                <a:ea typeface="+mn-ea"/>
                <a:cs typeface="+mn-cs"/>
              </a:rPr>
              <a:t> CO</a:t>
            </a:r>
            <a:r>
              <a:rPr kumimoji="0" lang="de-DE" sz="1200" b="0" i="1" u="none" strike="noStrike" kern="1200" cap="none" spc="0" normalizeH="0" baseline="-25000" noProof="0">
                <a:ln>
                  <a:noFill/>
                </a:ln>
                <a:solidFill>
                  <a:srgbClr val="000000">
                    <a:lumMod val="50000"/>
                    <a:lumOff val="50000"/>
                  </a:srgbClr>
                </a:solidFill>
                <a:effectLst/>
                <a:uLnTx/>
                <a:uFillTx/>
                <a:latin typeface="Arial"/>
                <a:ea typeface="+mn-ea"/>
                <a:cs typeface="+mn-cs"/>
              </a:rPr>
              <a:t>2</a:t>
            </a:r>
            <a:r>
              <a:rPr kumimoji="0" lang="de-DE" sz="1200" b="0" i="1" u="none" strike="noStrike" kern="1200" cap="none" spc="0" normalizeH="0" baseline="0" noProof="0">
                <a:ln>
                  <a:noFill/>
                </a:ln>
                <a:solidFill>
                  <a:srgbClr val="000000">
                    <a:lumMod val="50000"/>
                    <a:lumOff val="50000"/>
                  </a:srgbClr>
                </a:solidFill>
                <a:effectLst/>
                <a:uLnTx/>
                <a:uFillTx/>
                <a:latin typeface="Arial"/>
                <a:ea typeface="+mn-ea"/>
                <a:cs typeface="+mn-cs"/>
              </a:rPr>
              <a:t>e</a:t>
            </a:r>
          </a:p>
        </p:txBody>
      </p:sp>
      <p:cxnSp>
        <p:nvCxnSpPr>
          <p:cNvPr id="4" name="Gerade Verbindung mit Pfeil 3">
            <a:extLst>
              <a:ext uri="{FF2B5EF4-FFF2-40B4-BE49-F238E27FC236}">
                <a16:creationId xmlns:a16="http://schemas.microsoft.com/office/drawing/2014/main" id="{1863EC8F-4D44-41CF-B525-BD5F7865E9CD}"/>
              </a:ext>
            </a:extLst>
          </p:cNvPr>
          <p:cNvCxnSpPr>
            <a:cxnSpLocks/>
            <a:stCxn id="17" idx="2"/>
          </p:cNvCxnSpPr>
          <p:nvPr/>
        </p:nvCxnSpPr>
        <p:spPr>
          <a:xfrm>
            <a:off x="1327670" y="3940097"/>
            <a:ext cx="0" cy="409319"/>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0493AEA2-5E51-4DA9-B4B3-3C3184542443}"/>
              </a:ext>
            </a:extLst>
          </p:cNvPr>
          <p:cNvCxnSpPr>
            <a:cxnSpLocks/>
          </p:cNvCxnSpPr>
          <p:nvPr/>
        </p:nvCxnSpPr>
        <p:spPr>
          <a:xfrm>
            <a:off x="3348750" y="3940097"/>
            <a:ext cx="0" cy="409319"/>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67CEB7AE-E5E5-41EC-B423-FD6F974799EE}"/>
              </a:ext>
            </a:extLst>
          </p:cNvPr>
          <p:cNvCxnSpPr>
            <a:cxnSpLocks/>
          </p:cNvCxnSpPr>
          <p:nvPr/>
        </p:nvCxnSpPr>
        <p:spPr>
          <a:xfrm>
            <a:off x="5345827" y="3940097"/>
            <a:ext cx="0" cy="409319"/>
          </a:xfrm>
          <a:prstGeom prst="straightConnector1">
            <a:avLst/>
          </a:prstGeom>
          <a:ln w="381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UNFCCC | LinkedIn">
            <a:extLst>
              <a:ext uri="{FF2B5EF4-FFF2-40B4-BE49-F238E27FC236}">
                <a16:creationId xmlns:a16="http://schemas.microsoft.com/office/drawing/2014/main" id="{B8DBCA2F-0367-4AD4-85FA-EB2B25FA7D89}"/>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21068904">
            <a:off x="596984" y="906026"/>
            <a:ext cx="761467" cy="761467"/>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0FEC606D-A9CE-4C9F-90E2-3726F0AF5F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99" y="2289295"/>
            <a:ext cx="788672" cy="692368"/>
          </a:xfrm>
          <a:prstGeom prst="rect">
            <a:avLst/>
          </a:prstGeom>
        </p:spPr>
      </p:pic>
      <p:cxnSp>
        <p:nvCxnSpPr>
          <p:cNvPr id="22" name="Gerade Verbindung mit Pfeil 21">
            <a:extLst>
              <a:ext uri="{FF2B5EF4-FFF2-40B4-BE49-F238E27FC236}">
                <a16:creationId xmlns:a16="http://schemas.microsoft.com/office/drawing/2014/main" id="{B9746551-0678-490F-A9AE-9662FA31E228}"/>
              </a:ext>
            </a:extLst>
          </p:cNvPr>
          <p:cNvCxnSpPr>
            <a:cxnSpLocks/>
            <a:stCxn id="16" idx="2"/>
            <a:endCxn id="17" idx="0"/>
          </p:cNvCxnSpPr>
          <p:nvPr/>
        </p:nvCxnSpPr>
        <p:spPr>
          <a:xfrm>
            <a:off x="1327670" y="2901074"/>
            <a:ext cx="0" cy="191708"/>
          </a:xfrm>
          <a:prstGeom prst="straightConnector1">
            <a:avLst/>
          </a:prstGeom>
          <a:ln w="38100">
            <a:solidFill>
              <a:schemeClr val="accent1">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AABD929D-C916-4EBB-9390-29254F36051A}"/>
              </a:ext>
            </a:extLst>
          </p:cNvPr>
          <p:cNvCxnSpPr>
            <a:cxnSpLocks/>
            <a:stCxn id="19" idx="2"/>
            <a:endCxn id="18" idx="0"/>
          </p:cNvCxnSpPr>
          <p:nvPr/>
        </p:nvCxnSpPr>
        <p:spPr>
          <a:xfrm flipH="1">
            <a:off x="3363421" y="2937756"/>
            <a:ext cx="1" cy="155026"/>
          </a:xfrm>
          <a:prstGeom prst="straightConnector1">
            <a:avLst/>
          </a:prstGeom>
          <a:ln w="38100">
            <a:solidFill>
              <a:schemeClr val="accent1">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0F6253C6-F393-4251-B8D9-A69E69600610}"/>
              </a:ext>
            </a:extLst>
          </p:cNvPr>
          <p:cNvCxnSpPr>
            <a:cxnSpLocks/>
            <a:stCxn id="21" idx="2"/>
            <a:endCxn id="20" idx="0"/>
          </p:cNvCxnSpPr>
          <p:nvPr/>
        </p:nvCxnSpPr>
        <p:spPr>
          <a:xfrm flipH="1">
            <a:off x="5394078" y="2937756"/>
            <a:ext cx="1" cy="155026"/>
          </a:xfrm>
          <a:prstGeom prst="straightConnector1">
            <a:avLst/>
          </a:prstGeom>
          <a:ln w="38100">
            <a:solidFill>
              <a:schemeClr val="accent1">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Verbinder: gewinkelt 30">
            <a:extLst>
              <a:ext uri="{FF2B5EF4-FFF2-40B4-BE49-F238E27FC236}">
                <a16:creationId xmlns:a16="http://schemas.microsoft.com/office/drawing/2014/main" id="{3E2B16BF-BD41-4EE4-83C7-3FEBB0B095B7}"/>
              </a:ext>
            </a:extLst>
          </p:cNvPr>
          <p:cNvCxnSpPr>
            <a:cxnSpLocks/>
            <a:stCxn id="15" idx="2"/>
            <a:endCxn id="16" idx="0"/>
          </p:cNvCxnSpPr>
          <p:nvPr/>
        </p:nvCxnSpPr>
        <p:spPr>
          <a:xfrm rot="5400000">
            <a:off x="2285101" y="770293"/>
            <a:ext cx="118342" cy="2033203"/>
          </a:xfrm>
          <a:prstGeom prst="bentConnector3">
            <a:avLst>
              <a:gd name="adj1" fmla="val 50000"/>
            </a:avLst>
          </a:prstGeom>
          <a:ln w="38100">
            <a:solidFill>
              <a:schemeClr val="accent1">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Verbinder: gewinkelt 34">
            <a:extLst>
              <a:ext uri="{FF2B5EF4-FFF2-40B4-BE49-F238E27FC236}">
                <a16:creationId xmlns:a16="http://schemas.microsoft.com/office/drawing/2014/main" id="{B3612D2F-421E-40C5-8F94-7B13DBFF0D77}"/>
              </a:ext>
            </a:extLst>
          </p:cNvPr>
          <p:cNvCxnSpPr>
            <a:cxnSpLocks/>
            <a:stCxn id="15" idx="2"/>
            <a:endCxn id="21" idx="0"/>
          </p:cNvCxnSpPr>
          <p:nvPr/>
        </p:nvCxnSpPr>
        <p:spPr>
          <a:xfrm rot="16200000" flipH="1">
            <a:off x="4299964" y="788632"/>
            <a:ext cx="155024" cy="2033206"/>
          </a:xfrm>
          <a:prstGeom prst="bentConnector3">
            <a:avLst>
              <a:gd name="adj1" fmla="val 50000"/>
            </a:avLst>
          </a:prstGeom>
          <a:ln w="38100">
            <a:solidFill>
              <a:schemeClr val="accent1">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Gerade Verbindung mit Pfeil 37">
            <a:extLst>
              <a:ext uri="{FF2B5EF4-FFF2-40B4-BE49-F238E27FC236}">
                <a16:creationId xmlns:a16="http://schemas.microsoft.com/office/drawing/2014/main" id="{F9F92B15-D0B2-4871-A5BF-8EBDA4DC28E2}"/>
              </a:ext>
            </a:extLst>
          </p:cNvPr>
          <p:cNvCxnSpPr>
            <a:cxnSpLocks/>
            <a:stCxn id="15" idx="2"/>
            <a:endCxn id="19" idx="0"/>
          </p:cNvCxnSpPr>
          <p:nvPr/>
        </p:nvCxnSpPr>
        <p:spPr>
          <a:xfrm>
            <a:off x="3360873" y="1727723"/>
            <a:ext cx="2549" cy="155024"/>
          </a:xfrm>
          <a:prstGeom prst="straightConnector1">
            <a:avLst/>
          </a:prstGeom>
          <a:ln w="38100">
            <a:solidFill>
              <a:schemeClr val="accent1">
                <a:lumMod val="20000"/>
                <a:lumOff val="8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326970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79389" y="195263"/>
            <a:ext cx="4302918" cy="4752975"/>
          </a:xfrm>
          <a:prstGeom prst="rect">
            <a:avLst/>
          </a:prstGeom>
          <a:solidFill>
            <a:schemeClr val="bg2"/>
          </a:solidFill>
          <a:ln w="9525">
            <a:noFill/>
          </a:ln>
        </p:spPr>
        <p:style>
          <a:lnRef idx="1">
            <a:schemeClr val="accent1"/>
          </a:lnRef>
          <a:fillRef idx="0">
            <a:schemeClr val="accent1"/>
          </a:fillRef>
          <a:effectRef idx="0">
            <a:schemeClr val="accent1"/>
          </a:effectRef>
          <a:fontRef idx="minor">
            <a:schemeClr val="tx1"/>
          </a:fontRef>
        </p:style>
        <p:txBody>
          <a:bodyPr lIns="216000" tIns="468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3" name="Titel 2"/>
          <p:cNvSpPr>
            <a:spLocks noGrp="1"/>
          </p:cNvSpPr>
          <p:nvPr>
            <p:ph type="title"/>
          </p:nvPr>
        </p:nvSpPr>
        <p:spPr/>
        <p:txBody>
          <a:bodyPr/>
          <a:lstStyle/>
          <a:p>
            <a:r>
              <a:rPr lang="en-US" sz="2100"/>
              <a:t>Climate Protection:</a:t>
            </a:r>
            <a:br>
              <a:rPr lang="en-US" sz="2100"/>
            </a:br>
            <a:r>
              <a:rPr lang="en-US" sz="2100"/>
              <a:t>The Challenge</a:t>
            </a:r>
          </a:p>
        </p:txBody>
      </p:sp>
      <p:sp>
        <p:nvSpPr>
          <p:cNvPr id="2" name="Inhaltsplatzhalter 1"/>
          <p:cNvSpPr>
            <a:spLocks noGrp="1"/>
          </p:cNvSpPr>
          <p:nvPr>
            <p:ph sz="half" idx="4294967295"/>
          </p:nvPr>
        </p:nvSpPr>
        <p:spPr>
          <a:xfrm>
            <a:off x="397311" y="1207008"/>
            <a:ext cx="3960813" cy="3741230"/>
          </a:xfrm>
        </p:spPr>
        <p:txBody>
          <a:bodyPr>
            <a:noAutofit/>
          </a:bodyPr>
          <a:lstStyle/>
          <a:p>
            <a:r>
              <a:rPr lang="en-US" sz="2000" dirty="0"/>
              <a:t>Limit global warming to well below 2° Celsius</a:t>
            </a:r>
          </a:p>
          <a:p>
            <a:r>
              <a:rPr lang="en-US" sz="2000" dirty="0"/>
              <a:t>At best below 1.5° Celsius</a:t>
            </a:r>
          </a:p>
          <a:p>
            <a:r>
              <a:rPr lang="en-US" sz="2000" dirty="0"/>
              <a:t>Global Carbon Neutrality in the 2</a:t>
            </a:r>
            <a:r>
              <a:rPr lang="en-US" sz="2000" baseline="30000" dirty="0"/>
              <a:t>nd</a:t>
            </a:r>
            <a:r>
              <a:rPr lang="en-US" sz="2000" dirty="0"/>
              <a:t> half of the century</a:t>
            </a:r>
          </a:p>
          <a:p>
            <a:r>
              <a:rPr lang="en-US" sz="2000" dirty="0"/>
              <a:t>Mitigate the effects of climate change</a:t>
            </a:r>
          </a:p>
          <a:p>
            <a:r>
              <a:rPr lang="en-US" sz="2000" dirty="0"/>
              <a:t>50,000,000,000 tons of CO</a:t>
            </a:r>
            <a:r>
              <a:rPr lang="en-US" sz="2000" baseline="-25000" dirty="0"/>
              <a:t>2</a:t>
            </a:r>
            <a:r>
              <a:rPr lang="en-US" sz="2000" dirty="0"/>
              <a:t>e p.a.</a:t>
            </a:r>
          </a:p>
        </p:txBody>
      </p:sp>
      <p:pic>
        <p:nvPicPr>
          <p:cNvPr id="7" name="Grafik 6">
            <a:extLst>
              <a:ext uri="{FF2B5EF4-FFF2-40B4-BE49-F238E27FC236}">
                <a16:creationId xmlns:a16="http://schemas.microsoft.com/office/drawing/2014/main" id="{5F2052C5-98EB-404E-BECE-F0C6E63C10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7272" y="303212"/>
            <a:ext cx="480852" cy="478541"/>
          </a:xfrm>
          <a:prstGeom prst="rect">
            <a:avLst/>
          </a:prstGeom>
        </p:spPr>
      </p:pic>
      <p:pic>
        <p:nvPicPr>
          <p:cNvPr id="8" name="Grafik 7">
            <a:extLst>
              <a:ext uri="{FF2B5EF4-FFF2-40B4-BE49-F238E27FC236}">
                <a16:creationId xmlns:a16="http://schemas.microsoft.com/office/drawing/2014/main" id="{694FD189-B5F8-4C73-9A03-96447680DC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1535" y="196726"/>
            <a:ext cx="4303076" cy="4751288"/>
          </a:xfrm>
          <a:prstGeom prst="rect">
            <a:avLst/>
          </a:prstGeom>
        </p:spPr>
      </p:pic>
      <p:sp>
        <p:nvSpPr>
          <p:cNvPr id="9" name="Fußzeilenplatzhalter 24">
            <a:extLst>
              <a:ext uri="{FF2B5EF4-FFF2-40B4-BE49-F238E27FC236}">
                <a16:creationId xmlns:a16="http://schemas.microsoft.com/office/drawing/2014/main" id="{6DC55FEB-47D8-4FC6-8EFA-3CD1A0E28F56}"/>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sp>
        <p:nvSpPr>
          <p:cNvPr id="11" name="Foliennummernplatzhalter 7">
            <a:extLst>
              <a:ext uri="{FF2B5EF4-FFF2-40B4-BE49-F238E27FC236}">
                <a16:creationId xmlns:a16="http://schemas.microsoft.com/office/drawing/2014/main" id="{743A9517-DE07-46AD-B853-34D8CE6830E0}"/>
              </a:ext>
            </a:extLst>
          </p:cNvPr>
          <p:cNvSpPr txBox="1">
            <a:spLocks/>
          </p:cNvSpPr>
          <p:nvPr/>
        </p:nvSpPr>
        <p:spPr>
          <a:xfrm>
            <a:off x="8568444" y="4810511"/>
            <a:ext cx="360289" cy="137503"/>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A48181-2C78-49CB-8C52-912A07842C2E}" type="slidenum">
              <a:rPr kumimoji="0" lang="en-US" sz="700" b="1"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700" b="1"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48177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Legende: mit Pfeil nach rechts 73">
            <a:extLst>
              <a:ext uri="{FF2B5EF4-FFF2-40B4-BE49-F238E27FC236}">
                <a16:creationId xmlns:a16="http://schemas.microsoft.com/office/drawing/2014/main" id="{FF0ED8FF-C1E8-46A0-8517-A092E0B8BC78}"/>
              </a:ext>
            </a:extLst>
          </p:cNvPr>
          <p:cNvSpPr/>
          <p:nvPr/>
        </p:nvSpPr>
        <p:spPr>
          <a:xfrm>
            <a:off x="8146594" y="1937888"/>
            <a:ext cx="990459" cy="2719017"/>
          </a:xfrm>
          <a:prstGeom prst="rightArrowCallout">
            <a:avLst>
              <a:gd name="adj1" fmla="val 25000"/>
              <a:gd name="adj2" fmla="val 25000"/>
              <a:gd name="adj3" fmla="val 25000"/>
              <a:gd name="adj4" fmla="val 75000"/>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67" name="Legende: mit Pfeil nach rechts 66">
            <a:extLst>
              <a:ext uri="{FF2B5EF4-FFF2-40B4-BE49-F238E27FC236}">
                <a16:creationId xmlns:a16="http://schemas.microsoft.com/office/drawing/2014/main" id="{C8742103-86C0-4F0F-B170-C1372699D352}"/>
              </a:ext>
            </a:extLst>
          </p:cNvPr>
          <p:cNvSpPr/>
          <p:nvPr/>
        </p:nvSpPr>
        <p:spPr>
          <a:xfrm>
            <a:off x="6500580" y="1937888"/>
            <a:ext cx="1619873" cy="2719018"/>
          </a:xfrm>
          <a:prstGeom prst="rightArrowCallout">
            <a:avLst>
              <a:gd name="adj1" fmla="val 25903"/>
              <a:gd name="adj2" fmla="val 25000"/>
              <a:gd name="adj3" fmla="val 13711"/>
              <a:gd name="adj4" fmla="val 86289"/>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73" name="Legende: mit Pfeil nach rechts 72">
            <a:extLst>
              <a:ext uri="{FF2B5EF4-FFF2-40B4-BE49-F238E27FC236}">
                <a16:creationId xmlns:a16="http://schemas.microsoft.com/office/drawing/2014/main" id="{EBBDCB5C-6701-44A6-B038-87478B51832F}"/>
              </a:ext>
            </a:extLst>
          </p:cNvPr>
          <p:cNvSpPr/>
          <p:nvPr/>
        </p:nvSpPr>
        <p:spPr>
          <a:xfrm>
            <a:off x="5560602" y="1937889"/>
            <a:ext cx="928425" cy="2719017"/>
          </a:xfrm>
          <a:prstGeom prst="rightArrowCallout">
            <a:avLst>
              <a:gd name="adj1" fmla="val 25000"/>
              <a:gd name="adj2" fmla="val 25000"/>
              <a:gd name="adj3" fmla="val 25000"/>
              <a:gd name="adj4" fmla="val 75000"/>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68" name="Legende: mit Pfeil nach rechts 67">
            <a:extLst>
              <a:ext uri="{FF2B5EF4-FFF2-40B4-BE49-F238E27FC236}">
                <a16:creationId xmlns:a16="http://schemas.microsoft.com/office/drawing/2014/main" id="{F06B02E3-3EF0-40AA-ADD5-9A2BA9174FC2}"/>
              </a:ext>
            </a:extLst>
          </p:cNvPr>
          <p:cNvSpPr/>
          <p:nvPr/>
        </p:nvSpPr>
        <p:spPr>
          <a:xfrm>
            <a:off x="2049555" y="1923663"/>
            <a:ext cx="863020" cy="2719017"/>
          </a:xfrm>
          <a:prstGeom prst="rightArrowCallout">
            <a:avLst>
              <a:gd name="adj1" fmla="val 25000"/>
              <a:gd name="adj2" fmla="val 25000"/>
              <a:gd name="adj3" fmla="val 25000"/>
              <a:gd name="adj4" fmla="val 75000"/>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12" name="Legende: mit Pfeil nach rechts 11">
            <a:extLst>
              <a:ext uri="{FF2B5EF4-FFF2-40B4-BE49-F238E27FC236}">
                <a16:creationId xmlns:a16="http://schemas.microsoft.com/office/drawing/2014/main" id="{50BD4F75-CA55-499F-8A9D-35A3FA66CD02}"/>
              </a:ext>
            </a:extLst>
          </p:cNvPr>
          <p:cNvSpPr/>
          <p:nvPr/>
        </p:nvSpPr>
        <p:spPr>
          <a:xfrm>
            <a:off x="335775" y="1923664"/>
            <a:ext cx="1619873" cy="2719018"/>
          </a:xfrm>
          <a:prstGeom prst="rightArrowCallout">
            <a:avLst>
              <a:gd name="adj1" fmla="val 25903"/>
              <a:gd name="adj2" fmla="val 25000"/>
              <a:gd name="adj3" fmla="val 13711"/>
              <a:gd name="adj4" fmla="val 86289"/>
            </a:avLst>
          </a:prstGeom>
          <a:solidFill>
            <a:schemeClr val="accent4"/>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15" name="Rechteck 14">
            <a:extLst>
              <a:ext uri="{FF2B5EF4-FFF2-40B4-BE49-F238E27FC236}">
                <a16:creationId xmlns:a16="http://schemas.microsoft.com/office/drawing/2014/main" id="{B182FAF9-067B-4D36-9E1A-81CF7685BD85}"/>
              </a:ext>
            </a:extLst>
          </p:cNvPr>
          <p:cNvSpPr/>
          <p:nvPr/>
        </p:nvSpPr>
        <p:spPr>
          <a:xfrm>
            <a:off x="2945082" y="1923321"/>
            <a:ext cx="2488327" cy="1865043"/>
          </a:xfrm>
          <a:prstGeom prst="rect">
            <a:avLst/>
          </a:prstGeom>
          <a:solidFill>
            <a:schemeClr val="accent4">
              <a:lumMod val="20000"/>
              <a:lumOff val="80000"/>
            </a:schemeClr>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2" name="Titel 1">
            <a:extLst>
              <a:ext uri="{FF2B5EF4-FFF2-40B4-BE49-F238E27FC236}">
                <a16:creationId xmlns:a16="http://schemas.microsoft.com/office/drawing/2014/main" id="{6CA86009-65D8-4F2B-B761-BE7D2C161313}"/>
              </a:ext>
            </a:extLst>
          </p:cNvPr>
          <p:cNvSpPr>
            <a:spLocks noGrp="1"/>
          </p:cNvSpPr>
          <p:nvPr>
            <p:ph type="title"/>
          </p:nvPr>
        </p:nvSpPr>
        <p:spPr/>
        <p:txBody>
          <a:bodyPr/>
          <a:lstStyle/>
          <a:p>
            <a:r>
              <a:rPr lang="en-US" sz="2100"/>
              <a:t>125+ Mio. t CO</a:t>
            </a:r>
            <a:r>
              <a:rPr lang="en-US" sz="2100" baseline="-25000"/>
              <a:t>2</a:t>
            </a:r>
            <a:r>
              <a:rPr lang="en-US" sz="2100"/>
              <a:t>e reported T</a:t>
            </a:r>
            <a:r>
              <a:rPr lang="en-US" sz="2100">
                <a:ea typeface="Times New Roman" panose="02020603050405020304" pitchFamily="18" charset="0"/>
              </a:rPr>
              <a:t>otal Carbon Footprint of Continental</a:t>
            </a:r>
            <a:br>
              <a:rPr lang="en-US" sz="2100">
                <a:ea typeface="Times New Roman" panose="02020603050405020304" pitchFamily="18" charset="0"/>
              </a:rPr>
            </a:br>
            <a:r>
              <a:rPr lang="en-US" sz="2100">
                <a:ea typeface="Times New Roman" panose="02020603050405020304" pitchFamily="18" charset="0"/>
              </a:rPr>
              <a:t>(Scope 1,2,3) – 2019 figures in Mio. t CO</a:t>
            </a:r>
            <a:r>
              <a:rPr lang="en-US" sz="2100" baseline="-25000">
                <a:ea typeface="Times New Roman" panose="02020603050405020304" pitchFamily="18" charset="0"/>
              </a:rPr>
              <a:t>2</a:t>
            </a:r>
            <a:r>
              <a:rPr lang="en-US" sz="2100">
                <a:ea typeface="Times New Roman" panose="02020603050405020304" pitchFamily="18" charset="0"/>
              </a:rPr>
              <a:t>e</a:t>
            </a:r>
          </a:p>
        </p:txBody>
      </p:sp>
      <p:pic>
        <p:nvPicPr>
          <p:cNvPr id="6" name="Grafik 5">
            <a:extLst>
              <a:ext uri="{FF2B5EF4-FFF2-40B4-BE49-F238E27FC236}">
                <a16:creationId xmlns:a16="http://schemas.microsoft.com/office/drawing/2014/main" id="{4F263CDA-1E93-47FE-B813-94D36F342C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8242" y="64021"/>
            <a:ext cx="480852" cy="478541"/>
          </a:xfrm>
          <a:prstGeom prst="rect">
            <a:avLst/>
          </a:prstGeom>
        </p:spPr>
      </p:pic>
      <p:pic>
        <p:nvPicPr>
          <p:cNvPr id="19" name="Bild 4">
            <a:extLst>
              <a:ext uri="{FF2B5EF4-FFF2-40B4-BE49-F238E27FC236}">
                <a16:creationId xmlns:a16="http://schemas.microsoft.com/office/drawing/2014/main" id="{4E1F4E2F-5F07-4F0B-AD34-02A2075C170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black">
          <a:xfrm>
            <a:off x="3387424" y="1965571"/>
            <a:ext cx="1713528" cy="526298"/>
          </a:xfrm>
          <a:prstGeom prst="rect">
            <a:avLst/>
          </a:prstGeom>
          <a:noFill/>
          <a:ln>
            <a:noFill/>
          </a:ln>
        </p:spPr>
      </p:pic>
      <p:grpSp>
        <p:nvGrpSpPr>
          <p:cNvPr id="7" name="Gruppieren 6">
            <a:extLst>
              <a:ext uri="{FF2B5EF4-FFF2-40B4-BE49-F238E27FC236}">
                <a16:creationId xmlns:a16="http://schemas.microsoft.com/office/drawing/2014/main" id="{4E76818C-0EFE-4FF4-A941-98B98A0920E0}"/>
              </a:ext>
            </a:extLst>
          </p:cNvPr>
          <p:cNvGrpSpPr/>
          <p:nvPr/>
        </p:nvGrpSpPr>
        <p:grpSpPr>
          <a:xfrm>
            <a:off x="3186890" y="2938097"/>
            <a:ext cx="391087" cy="789364"/>
            <a:chOff x="2504877" y="1974462"/>
            <a:chExt cx="697214" cy="1407246"/>
          </a:xfrm>
        </p:grpSpPr>
        <p:pic>
          <p:nvPicPr>
            <p:cNvPr id="21" name="Grafik 20" descr="Blitz">
              <a:extLst>
                <a:ext uri="{FF2B5EF4-FFF2-40B4-BE49-F238E27FC236}">
                  <a16:creationId xmlns:a16="http://schemas.microsoft.com/office/drawing/2014/main" id="{2DEBA2B1-8059-43F4-AA92-63D342BB422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04877" y="2738695"/>
              <a:ext cx="643013" cy="643013"/>
            </a:xfrm>
            <a:prstGeom prst="rect">
              <a:avLst/>
            </a:prstGeom>
          </p:spPr>
        </p:pic>
        <p:grpSp>
          <p:nvGrpSpPr>
            <p:cNvPr id="24" name="Gruppieren 23">
              <a:extLst>
                <a:ext uri="{FF2B5EF4-FFF2-40B4-BE49-F238E27FC236}">
                  <a16:creationId xmlns:a16="http://schemas.microsoft.com/office/drawing/2014/main" id="{33478726-98BA-422E-9979-4A328E96CA4D}"/>
                </a:ext>
              </a:extLst>
            </p:cNvPr>
            <p:cNvGrpSpPr/>
            <p:nvPr/>
          </p:nvGrpSpPr>
          <p:grpSpPr>
            <a:xfrm>
              <a:off x="2651857" y="1974462"/>
              <a:ext cx="311472" cy="309878"/>
              <a:chOff x="11026597" y="1655192"/>
              <a:chExt cx="1371600" cy="1364583"/>
            </a:xfrm>
          </p:grpSpPr>
          <p:pic>
            <p:nvPicPr>
              <p:cNvPr id="25" name="Grafik 24" descr="Auto">
                <a:extLst>
                  <a:ext uri="{FF2B5EF4-FFF2-40B4-BE49-F238E27FC236}">
                    <a16:creationId xmlns:a16="http://schemas.microsoft.com/office/drawing/2014/main" id="{724D75E0-6AB3-4C05-A392-2222BD2FFC6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483797" y="1655192"/>
                <a:ext cx="914400" cy="914400"/>
              </a:xfrm>
              <a:prstGeom prst="rect">
                <a:avLst/>
              </a:prstGeom>
            </p:spPr>
          </p:pic>
          <p:pic>
            <p:nvPicPr>
              <p:cNvPr id="26" name="Grafik 25" descr="LKW">
                <a:extLst>
                  <a:ext uri="{FF2B5EF4-FFF2-40B4-BE49-F238E27FC236}">
                    <a16:creationId xmlns:a16="http://schemas.microsoft.com/office/drawing/2014/main" id="{ED91E565-A733-4564-B6E8-F261C05F3CB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026597" y="2105375"/>
                <a:ext cx="914400" cy="914400"/>
              </a:xfrm>
              <a:prstGeom prst="rect">
                <a:avLst/>
              </a:prstGeom>
            </p:spPr>
          </p:pic>
        </p:grpSp>
        <p:sp>
          <p:nvSpPr>
            <p:cNvPr id="27" name="Grafik 50" descr="Fabrik">
              <a:extLst>
                <a:ext uri="{FF2B5EF4-FFF2-40B4-BE49-F238E27FC236}">
                  <a16:creationId xmlns:a16="http://schemas.microsoft.com/office/drawing/2014/main" id="{9F10D5AA-9A8C-448E-A4B9-D07BABAB4DCB}"/>
                </a:ext>
              </a:extLst>
            </p:cNvPr>
            <p:cNvSpPr/>
            <p:nvPr/>
          </p:nvSpPr>
          <p:spPr>
            <a:xfrm>
              <a:off x="2559538" y="2167754"/>
              <a:ext cx="453655" cy="408987"/>
            </a:xfrm>
            <a:custGeom>
              <a:avLst/>
              <a:gdLst>
                <a:gd name="connsiteX0" fmla="*/ 399414 w 453654"/>
                <a:gd name="connsiteY0" fmla="*/ 366013 h 408986"/>
                <a:gd name="connsiteX1" fmla="*/ 320517 w 453654"/>
                <a:gd name="connsiteY1" fmla="*/ 366013 h 408986"/>
                <a:gd name="connsiteX2" fmla="*/ 320517 w 453654"/>
                <a:gd name="connsiteY2" fmla="*/ 312667 h 408986"/>
                <a:gd name="connsiteX3" fmla="*/ 399414 w 453654"/>
                <a:gd name="connsiteY3" fmla="*/ 312667 h 408986"/>
                <a:gd name="connsiteX4" fmla="*/ 399414 w 453654"/>
                <a:gd name="connsiteY4" fmla="*/ 366013 h 408986"/>
                <a:gd name="connsiteX5" fmla="*/ 267919 w 453654"/>
                <a:gd name="connsiteY5" fmla="*/ 366013 h 408986"/>
                <a:gd name="connsiteX6" fmla="*/ 189023 w 453654"/>
                <a:gd name="connsiteY6" fmla="*/ 366013 h 408986"/>
                <a:gd name="connsiteX7" fmla="*/ 189023 w 453654"/>
                <a:gd name="connsiteY7" fmla="*/ 312667 h 408986"/>
                <a:gd name="connsiteX8" fmla="*/ 267919 w 453654"/>
                <a:gd name="connsiteY8" fmla="*/ 312667 h 408986"/>
                <a:gd name="connsiteX9" fmla="*/ 267919 w 453654"/>
                <a:gd name="connsiteY9" fmla="*/ 366013 h 408986"/>
                <a:gd name="connsiteX10" fmla="*/ 136425 w 453654"/>
                <a:gd name="connsiteY10" fmla="*/ 366013 h 408986"/>
                <a:gd name="connsiteX11" fmla="*/ 57529 w 453654"/>
                <a:gd name="connsiteY11" fmla="*/ 366013 h 408986"/>
                <a:gd name="connsiteX12" fmla="*/ 57529 w 453654"/>
                <a:gd name="connsiteY12" fmla="*/ 312667 h 408986"/>
                <a:gd name="connsiteX13" fmla="*/ 136425 w 453654"/>
                <a:gd name="connsiteY13" fmla="*/ 312667 h 408986"/>
                <a:gd name="connsiteX14" fmla="*/ 136425 w 453654"/>
                <a:gd name="connsiteY14" fmla="*/ 366013 h 408986"/>
                <a:gd name="connsiteX15" fmla="*/ 274494 w 453654"/>
                <a:gd name="connsiteY15" fmla="*/ 247467 h 408986"/>
                <a:gd name="connsiteX16" fmla="*/ 274494 w 453654"/>
                <a:gd name="connsiteY16" fmla="*/ 164484 h 408986"/>
                <a:gd name="connsiteX17" fmla="*/ 96977 w 453654"/>
                <a:gd name="connsiteY17" fmla="*/ 247467 h 408986"/>
                <a:gd name="connsiteX18" fmla="*/ 77253 w 453654"/>
                <a:gd name="connsiteY18" fmla="*/ 4446 h 408986"/>
                <a:gd name="connsiteX19" fmla="*/ 24655 w 453654"/>
                <a:gd name="connsiteY19" fmla="*/ 4446 h 408986"/>
                <a:gd name="connsiteX20" fmla="*/ 4931 w 453654"/>
                <a:gd name="connsiteY20" fmla="*/ 247467 h 408986"/>
                <a:gd name="connsiteX21" fmla="*/ 4931 w 453654"/>
                <a:gd name="connsiteY21" fmla="*/ 407505 h 408986"/>
                <a:gd name="connsiteX22" fmla="*/ 452011 w 453654"/>
                <a:gd name="connsiteY22" fmla="*/ 407505 h 408986"/>
                <a:gd name="connsiteX23" fmla="*/ 452011 w 453654"/>
                <a:gd name="connsiteY23" fmla="*/ 247467 h 408986"/>
                <a:gd name="connsiteX24" fmla="*/ 452011 w 453654"/>
                <a:gd name="connsiteY24" fmla="*/ 164484 h 408986"/>
                <a:gd name="connsiteX25" fmla="*/ 274494 w 453654"/>
                <a:gd name="connsiteY25" fmla="*/ 247467 h 408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53654" h="408986">
                  <a:moveTo>
                    <a:pt x="399414" y="366013"/>
                  </a:moveTo>
                  <a:lnTo>
                    <a:pt x="320517" y="366013"/>
                  </a:lnTo>
                  <a:lnTo>
                    <a:pt x="320517" y="312667"/>
                  </a:lnTo>
                  <a:lnTo>
                    <a:pt x="399414" y="312667"/>
                  </a:lnTo>
                  <a:lnTo>
                    <a:pt x="399414" y="366013"/>
                  </a:lnTo>
                  <a:close/>
                  <a:moveTo>
                    <a:pt x="267919" y="366013"/>
                  </a:moveTo>
                  <a:lnTo>
                    <a:pt x="189023" y="366013"/>
                  </a:lnTo>
                  <a:lnTo>
                    <a:pt x="189023" y="312667"/>
                  </a:lnTo>
                  <a:lnTo>
                    <a:pt x="267919" y="312667"/>
                  </a:lnTo>
                  <a:lnTo>
                    <a:pt x="267919" y="366013"/>
                  </a:lnTo>
                  <a:close/>
                  <a:moveTo>
                    <a:pt x="136425" y="366013"/>
                  </a:moveTo>
                  <a:lnTo>
                    <a:pt x="57529" y="366013"/>
                  </a:lnTo>
                  <a:lnTo>
                    <a:pt x="57529" y="312667"/>
                  </a:lnTo>
                  <a:lnTo>
                    <a:pt x="136425" y="312667"/>
                  </a:lnTo>
                  <a:lnTo>
                    <a:pt x="136425" y="366013"/>
                  </a:lnTo>
                  <a:close/>
                  <a:moveTo>
                    <a:pt x="274494" y="247467"/>
                  </a:moveTo>
                  <a:lnTo>
                    <a:pt x="274494" y="164484"/>
                  </a:lnTo>
                  <a:lnTo>
                    <a:pt x="96977" y="247467"/>
                  </a:lnTo>
                  <a:lnTo>
                    <a:pt x="77253" y="4446"/>
                  </a:lnTo>
                  <a:lnTo>
                    <a:pt x="24655" y="4446"/>
                  </a:lnTo>
                  <a:lnTo>
                    <a:pt x="4931" y="247467"/>
                  </a:lnTo>
                  <a:lnTo>
                    <a:pt x="4931" y="407505"/>
                  </a:lnTo>
                  <a:lnTo>
                    <a:pt x="452011" y="407505"/>
                  </a:lnTo>
                  <a:lnTo>
                    <a:pt x="452011" y="247467"/>
                  </a:lnTo>
                  <a:lnTo>
                    <a:pt x="452011" y="164484"/>
                  </a:lnTo>
                  <a:lnTo>
                    <a:pt x="274494" y="247467"/>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28" name="Grafik 9" descr="Gebäude">
              <a:extLst>
                <a:ext uri="{FF2B5EF4-FFF2-40B4-BE49-F238E27FC236}">
                  <a16:creationId xmlns:a16="http://schemas.microsoft.com/office/drawing/2014/main" id="{6BEDA8CF-6A61-49B4-B5A5-2F752178B99E}"/>
                </a:ext>
              </a:extLst>
            </p:cNvPr>
            <p:cNvSpPr/>
            <p:nvPr/>
          </p:nvSpPr>
          <p:spPr>
            <a:xfrm>
              <a:off x="2930628" y="2074846"/>
              <a:ext cx="271463" cy="404813"/>
            </a:xfrm>
            <a:custGeom>
              <a:avLst/>
              <a:gdLst>
                <a:gd name="connsiteX0" fmla="*/ 217884 w 271462"/>
                <a:gd name="connsiteY0" fmla="*/ 113109 h 404812"/>
                <a:gd name="connsiteX1" fmla="*/ 189309 w 271462"/>
                <a:gd name="connsiteY1" fmla="*/ 113109 h 404812"/>
                <a:gd name="connsiteX2" fmla="*/ 189309 w 271462"/>
                <a:gd name="connsiteY2" fmla="*/ 84534 h 404812"/>
                <a:gd name="connsiteX3" fmla="*/ 217884 w 271462"/>
                <a:gd name="connsiteY3" fmla="*/ 84534 h 404812"/>
                <a:gd name="connsiteX4" fmla="*/ 217884 w 271462"/>
                <a:gd name="connsiteY4" fmla="*/ 113109 h 404812"/>
                <a:gd name="connsiteX5" fmla="*/ 217884 w 271462"/>
                <a:gd name="connsiteY5" fmla="*/ 189309 h 404812"/>
                <a:gd name="connsiteX6" fmla="*/ 189309 w 271462"/>
                <a:gd name="connsiteY6" fmla="*/ 189309 h 404812"/>
                <a:gd name="connsiteX7" fmla="*/ 189309 w 271462"/>
                <a:gd name="connsiteY7" fmla="*/ 160734 h 404812"/>
                <a:gd name="connsiteX8" fmla="*/ 217884 w 271462"/>
                <a:gd name="connsiteY8" fmla="*/ 160734 h 404812"/>
                <a:gd name="connsiteX9" fmla="*/ 217884 w 271462"/>
                <a:gd name="connsiteY9" fmla="*/ 189309 h 404812"/>
                <a:gd name="connsiteX10" fmla="*/ 217884 w 271462"/>
                <a:gd name="connsiteY10" fmla="*/ 265509 h 404812"/>
                <a:gd name="connsiteX11" fmla="*/ 189309 w 271462"/>
                <a:gd name="connsiteY11" fmla="*/ 265509 h 404812"/>
                <a:gd name="connsiteX12" fmla="*/ 189309 w 271462"/>
                <a:gd name="connsiteY12" fmla="*/ 236934 h 404812"/>
                <a:gd name="connsiteX13" fmla="*/ 217884 w 271462"/>
                <a:gd name="connsiteY13" fmla="*/ 236934 h 404812"/>
                <a:gd name="connsiteX14" fmla="*/ 217884 w 271462"/>
                <a:gd name="connsiteY14" fmla="*/ 265509 h 404812"/>
                <a:gd name="connsiteX15" fmla="*/ 217884 w 271462"/>
                <a:gd name="connsiteY15" fmla="*/ 341709 h 404812"/>
                <a:gd name="connsiteX16" fmla="*/ 189309 w 271462"/>
                <a:gd name="connsiteY16" fmla="*/ 341709 h 404812"/>
                <a:gd name="connsiteX17" fmla="*/ 189309 w 271462"/>
                <a:gd name="connsiteY17" fmla="*/ 313134 h 404812"/>
                <a:gd name="connsiteX18" fmla="*/ 217884 w 271462"/>
                <a:gd name="connsiteY18" fmla="*/ 313134 h 404812"/>
                <a:gd name="connsiteX19" fmla="*/ 217884 w 271462"/>
                <a:gd name="connsiteY19" fmla="*/ 341709 h 404812"/>
                <a:gd name="connsiteX20" fmla="*/ 151209 w 271462"/>
                <a:gd name="connsiteY20" fmla="*/ 113109 h 404812"/>
                <a:gd name="connsiteX21" fmla="*/ 122634 w 271462"/>
                <a:gd name="connsiteY21" fmla="*/ 113109 h 404812"/>
                <a:gd name="connsiteX22" fmla="*/ 122634 w 271462"/>
                <a:gd name="connsiteY22" fmla="*/ 84534 h 404812"/>
                <a:gd name="connsiteX23" fmla="*/ 151209 w 271462"/>
                <a:gd name="connsiteY23" fmla="*/ 84534 h 404812"/>
                <a:gd name="connsiteX24" fmla="*/ 151209 w 271462"/>
                <a:gd name="connsiteY24" fmla="*/ 113109 h 404812"/>
                <a:gd name="connsiteX25" fmla="*/ 151209 w 271462"/>
                <a:gd name="connsiteY25" fmla="*/ 189309 h 404812"/>
                <a:gd name="connsiteX26" fmla="*/ 122634 w 271462"/>
                <a:gd name="connsiteY26" fmla="*/ 189309 h 404812"/>
                <a:gd name="connsiteX27" fmla="*/ 122634 w 271462"/>
                <a:gd name="connsiteY27" fmla="*/ 160734 h 404812"/>
                <a:gd name="connsiteX28" fmla="*/ 151209 w 271462"/>
                <a:gd name="connsiteY28" fmla="*/ 160734 h 404812"/>
                <a:gd name="connsiteX29" fmla="*/ 151209 w 271462"/>
                <a:gd name="connsiteY29" fmla="*/ 189309 h 404812"/>
                <a:gd name="connsiteX30" fmla="*/ 151209 w 271462"/>
                <a:gd name="connsiteY30" fmla="*/ 265509 h 404812"/>
                <a:gd name="connsiteX31" fmla="*/ 122634 w 271462"/>
                <a:gd name="connsiteY31" fmla="*/ 265509 h 404812"/>
                <a:gd name="connsiteX32" fmla="*/ 122634 w 271462"/>
                <a:gd name="connsiteY32" fmla="*/ 236934 h 404812"/>
                <a:gd name="connsiteX33" fmla="*/ 151209 w 271462"/>
                <a:gd name="connsiteY33" fmla="*/ 236934 h 404812"/>
                <a:gd name="connsiteX34" fmla="*/ 151209 w 271462"/>
                <a:gd name="connsiteY34" fmla="*/ 265509 h 404812"/>
                <a:gd name="connsiteX35" fmla="*/ 151209 w 271462"/>
                <a:gd name="connsiteY35" fmla="*/ 370284 h 404812"/>
                <a:gd name="connsiteX36" fmla="*/ 122634 w 271462"/>
                <a:gd name="connsiteY36" fmla="*/ 370284 h 404812"/>
                <a:gd name="connsiteX37" fmla="*/ 122634 w 271462"/>
                <a:gd name="connsiteY37" fmla="*/ 313134 h 404812"/>
                <a:gd name="connsiteX38" fmla="*/ 151209 w 271462"/>
                <a:gd name="connsiteY38" fmla="*/ 313134 h 404812"/>
                <a:gd name="connsiteX39" fmla="*/ 151209 w 271462"/>
                <a:gd name="connsiteY39" fmla="*/ 370284 h 404812"/>
                <a:gd name="connsiteX40" fmla="*/ 84534 w 271462"/>
                <a:gd name="connsiteY40" fmla="*/ 113109 h 404812"/>
                <a:gd name="connsiteX41" fmla="*/ 55959 w 271462"/>
                <a:gd name="connsiteY41" fmla="*/ 113109 h 404812"/>
                <a:gd name="connsiteX42" fmla="*/ 55959 w 271462"/>
                <a:gd name="connsiteY42" fmla="*/ 84534 h 404812"/>
                <a:gd name="connsiteX43" fmla="*/ 84534 w 271462"/>
                <a:gd name="connsiteY43" fmla="*/ 84534 h 404812"/>
                <a:gd name="connsiteX44" fmla="*/ 84534 w 271462"/>
                <a:gd name="connsiteY44" fmla="*/ 113109 h 404812"/>
                <a:gd name="connsiteX45" fmla="*/ 84534 w 271462"/>
                <a:gd name="connsiteY45" fmla="*/ 189309 h 404812"/>
                <a:gd name="connsiteX46" fmla="*/ 55959 w 271462"/>
                <a:gd name="connsiteY46" fmla="*/ 189309 h 404812"/>
                <a:gd name="connsiteX47" fmla="*/ 55959 w 271462"/>
                <a:gd name="connsiteY47" fmla="*/ 160734 h 404812"/>
                <a:gd name="connsiteX48" fmla="*/ 84534 w 271462"/>
                <a:gd name="connsiteY48" fmla="*/ 160734 h 404812"/>
                <a:gd name="connsiteX49" fmla="*/ 84534 w 271462"/>
                <a:gd name="connsiteY49" fmla="*/ 189309 h 404812"/>
                <a:gd name="connsiteX50" fmla="*/ 84534 w 271462"/>
                <a:gd name="connsiteY50" fmla="*/ 265509 h 404812"/>
                <a:gd name="connsiteX51" fmla="*/ 55959 w 271462"/>
                <a:gd name="connsiteY51" fmla="*/ 265509 h 404812"/>
                <a:gd name="connsiteX52" fmla="*/ 55959 w 271462"/>
                <a:gd name="connsiteY52" fmla="*/ 236934 h 404812"/>
                <a:gd name="connsiteX53" fmla="*/ 84534 w 271462"/>
                <a:gd name="connsiteY53" fmla="*/ 236934 h 404812"/>
                <a:gd name="connsiteX54" fmla="*/ 84534 w 271462"/>
                <a:gd name="connsiteY54" fmla="*/ 265509 h 404812"/>
                <a:gd name="connsiteX55" fmla="*/ 84534 w 271462"/>
                <a:gd name="connsiteY55" fmla="*/ 341709 h 404812"/>
                <a:gd name="connsiteX56" fmla="*/ 55959 w 271462"/>
                <a:gd name="connsiteY56" fmla="*/ 341709 h 404812"/>
                <a:gd name="connsiteX57" fmla="*/ 55959 w 271462"/>
                <a:gd name="connsiteY57" fmla="*/ 313134 h 404812"/>
                <a:gd name="connsiteX58" fmla="*/ 84534 w 271462"/>
                <a:gd name="connsiteY58" fmla="*/ 313134 h 404812"/>
                <a:gd name="connsiteX59" fmla="*/ 84534 w 271462"/>
                <a:gd name="connsiteY59" fmla="*/ 341709 h 404812"/>
                <a:gd name="connsiteX60" fmla="*/ 251222 w 271462"/>
                <a:gd name="connsiteY60" fmla="*/ 370284 h 404812"/>
                <a:gd name="connsiteX61" fmla="*/ 251222 w 271462"/>
                <a:gd name="connsiteY61" fmla="*/ 51197 h 404812"/>
                <a:gd name="connsiteX62" fmla="*/ 236934 w 271462"/>
                <a:gd name="connsiteY62" fmla="*/ 51197 h 404812"/>
                <a:gd name="connsiteX63" fmla="*/ 236934 w 271462"/>
                <a:gd name="connsiteY63" fmla="*/ 22622 h 404812"/>
                <a:gd name="connsiteX64" fmla="*/ 222647 w 271462"/>
                <a:gd name="connsiteY64" fmla="*/ 22622 h 404812"/>
                <a:gd name="connsiteX65" fmla="*/ 222647 w 271462"/>
                <a:gd name="connsiteY65" fmla="*/ 3572 h 404812"/>
                <a:gd name="connsiteX66" fmla="*/ 51197 w 271462"/>
                <a:gd name="connsiteY66" fmla="*/ 3572 h 404812"/>
                <a:gd name="connsiteX67" fmla="*/ 51197 w 271462"/>
                <a:gd name="connsiteY67" fmla="*/ 22622 h 404812"/>
                <a:gd name="connsiteX68" fmla="*/ 36909 w 271462"/>
                <a:gd name="connsiteY68" fmla="*/ 22622 h 404812"/>
                <a:gd name="connsiteX69" fmla="*/ 36909 w 271462"/>
                <a:gd name="connsiteY69" fmla="*/ 51197 h 404812"/>
                <a:gd name="connsiteX70" fmla="*/ 22622 w 271462"/>
                <a:gd name="connsiteY70" fmla="*/ 51197 h 404812"/>
                <a:gd name="connsiteX71" fmla="*/ 22622 w 271462"/>
                <a:gd name="connsiteY71" fmla="*/ 370284 h 404812"/>
                <a:gd name="connsiteX72" fmla="*/ 3572 w 271462"/>
                <a:gd name="connsiteY72" fmla="*/ 370284 h 404812"/>
                <a:gd name="connsiteX73" fmla="*/ 3572 w 271462"/>
                <a:gd name="connsiteY73" fmla="*/ 403622 h 404812"/>
                <a:gd name="connsiteX74" fmla="*/ 270272 w 271462"/>
                <a:gd name="connsiteY74" fmla="*/ 403622 h 404812"/>
                <a:gd name="connsiteX75" fmla="*/ 270272 w 271462"/>
                <a:gd name="connsiteY75" fmla="*/ 370284 h 404812"/>
                <a:gd name="connsiteX76" fmla="*/ 251222 w 271462"/>
                <a:gd name="connsiteY76" fmla="*/ 370284 h 40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1462" h="404812">
                  <a:moveTo>
                    <a:pt x="217884" y="113109"/>
                  </a:moveTo>
                  <a:lnTo>
                    <a:pt x="189309" y="113109"/>
                  </a:lnTo>
                  <a:lnTo>
                    <a:pt x="189309" y="84534"/>
                  </a:lnTo>
                  <a:lnTo>
                    <a:pt x="217884" y="84534"/>
                  </a:lnTo>
                  <a:lnTo>
                    <a:pt x="217884" y="113109"/>
                  </a:lnTo>
                  <a:close/>
                  <a:moveTo>
                    <a:pt x="217884" y="189309"/>
                  </a:moveTo>
                  <a:lnTo>
                    <a:pt x="189309" y="189309"/>
                  </a:lnTo>
                  <a:lnTo>
                    <a:pt x="189309" y="160734"/>
                  </a:lnTo>
                  <a:lnTo>
                    <a:pt x="217884" y="160734"/>
                  </a:lnTo>
                  <a:lnTo>
                    <a:pt x="217884" y="189309"/>
                  </a:lnTo>
                  <a:close/>
                  <a:moveTo>
                    <a:pt x="217884" y="265509"/>
                  </a:moveTo>
                  <a:lnTo>
                    <a:pt x="189309" y="265509"/>
                  </a:lnTo>
                  <a:lnTo>
                    <a:pt x="189309" y="236934"/>
                  </a:lnTo>
                  <a:lnTo>
                    <a:pt x="217884" y="236934"/>
                  </a:lnTo>
                  <a:lnTo>
                    <a:pt x="217884" y="265509"/>
                  </a:lnTo>
                  <a:close/>
                  <a:moveTo>
                    <a:pt x="217884" y="341709"/>
                  </a:moveTo>
                  <a:lnTo>
                    <a:pt x="189309" y="341709"/>
                  </a:lnTo>
                  <a:lnTo>
                    <a:pt x="189309" y="313134"/>
                  </a:lnTo>
                  <a:lnTo>
                    <a:pt x="217884" y="313134"/>
                  </a:lnTo>
                  <a:lnTo>
                    <a:pt x="217884" y="341709"/>
                  </a:lnTo>
                  <a:close/>
                  <a:moveTo>
                    <a:pt x="151209" y="113109"/>
                  </a:moveTo>
                  <a:lnTo>
                    <a:pt x="122634" y="113109"/>
                  </a:lnTo>
                  <a:lnTo>
                    <a:pt x="122634" y="84534"/>
                  </a:lnTo>
                  <a:lnTo>
                    <a:pt x="151209" y="84534"/>
                  </a:lnTo>
                  <a:lnTo>
                    <a:pt x="151209" y="113109"/>
                  </a:lnTo>
                  <a:close/>
                  <a:moveTo>
                    <a:pt x="151209" y="189309"/>
                  </a:moveTo>
                  <a:lnTo>
                    <a:pt x="122634" y="189309"/>
                  </a:lnTo>
                  <a:lnTo>
                    <a:pt x="122634" y="160734"/>
                  </a:lnTo>
                  <a:lnTo>
                    <a:pt x="151209" y="160734"/>
                  </a:lnTo>
                  <a:lnTo>
                    <a:pt x="151209" y="189309"/>
                  </a:lnTo>
                  <a:close/>
                  <a:moveTo>
                    <a:pt x="151209" y="265509"/>
                  </a:moveTo>
                  <a:lnTo>
                    <a:pt x="122634" y="265509"/>
                  </a:lnTo>
                  <a:lnTo>
                    <a:pt x="122634" y="236934"/>
                  </a:lnTo>
                  <a:lnTo>
                    <a:pt x="151209" y="236934"/>
                  </a:lnTo>
                  <a:lnTo>
                    <a:pt x="151209" y="265509"/>
                  </a:lnTo>
                  <a:close/>
                  <a:moveTo>
                    <a:pt x="151209" y="370284"/>
                  </a:moveTo>
                  <a:lnTo>
                    <a:pt x="122634" y="370284"/>
                  </a:lnTo>
                  <a:lnTo>
                    <a:pt x="122634" y="313134"/>
                  </a:lnTo>
                  <a:lnTo>
                    <a:pt x="151209" y="313134"/>
                  </a:lnTo>
                  <a:lnTo>
                    <a:pt x="151209" y="370284"/>
                  </a:lnTo>
                  <a:close/>
                  <a:moveTo>
                    <a:pt x="84534" y="113109"/>
                  </a:moveTo>
                  <a:lnTo>
                    <a:pt x="55959" y="113109"/>
                  </a:lnTo>
                  <a:lnTo>
                    <a:pt x="55959" y="84534"/>
                  </a:lnTo>
                  <a:lnTo>
                    <a:pt x="84534" y="84534"/>
                  </a:lnTo>
                  <a:lnTo>
                    <a:pt x="84534" y="113109"/>
                  </a:lnTo>
                  <a:close/>
                  <a:moveTo>
                    <a:pt x="84534" y="189309"/>
                  </a:moveTo>
                  <a:lnTo>
                    <a:pt x="55959" y="189309"/>
                  </a:lnTo>
                  <a:lnTo>
                    <a:pt x="55959" y="160734"/>
                  </a:lnTo>
                  <a:lnTo>
                    <a:pt x="84534" y="160734"/>
                  </a:lnTo>
                  <a:lnTo>
                    <a:pt x="84534" y="189309"/>
                  </a:lnTo>
                  <a:close/>
                  <a:moveTo>
                    <a:pt x="84534" y="265509"/>
                  </a:moveTo>
                  <a:lnTo>
                    <a:pt x="55959" y="265509"/>
                  </a:lnTo>
                  <a:lnTo>
                    <a:pt x="55959" y="236934"/>
                  </a:lnTo>
                  <a:lnTo>
                    <a:pt x="84534" y="236934"/>
                  </a:lnTo>
                  <a:lnTo>
                    <a:pt x="84534" y="265509"/>
                  </a:lnTo>
                  <a:close/>
                  <a:moveTo>
                    <a:pt x="84534" y="341709"/>
                  </a:moveTo>
                  <a:lnTo>
                    <a:pt x="55959" y="341709"/>
                  </a:lnTo>
                  <a:lnTo>
                    <a:pt x="55959" y="313134"/>
                  </a:lnTo>
                  <a:lnTo>
                    <a:pt x="84534" y="313134"/>
                  </a:lnTo>
                  <a:lnTo>
                    <a:pt x="84534" y="341709"/>
                  </a:lnTo>
                  <a:close/>
                  <a:moveTo>
                    <a:pt x="251222" y="370284"/>
                  </a:moveTo>
                  <a:lnTo>
                    <a:pt x="251222" y="51197"/>
                  </a:lnTo>
                  <a:lnTo>
                    <a:pt x="236934" y="51197"/>
                  </a:lnTo>
                  <a:lnTo>
                    <a:pt x="236934" y="22622"/>
                  </a:lnTo>
                  <a:lnTo>
                    <a:pt x="222647" y="22622"/>
                  </a:lnTo>
                  <a:lnTo>
                    <a:pt x="222647" y="3572"/>
                  </a:lnTo>
                  <a:lnTo>
                    <a:pt x="51197" y="3572"/>
                  </a:lnTo>
                  <a:lnTo>
                    <a:pt x="51197" y="22622"/>
                  </a:lnTo>
                  <a:lnTo>
                    <a:pt x="36909" y="22622"/>
                  </a:lnTo>
                  <a:lnTo>
                    <a:pt x="36909" y="51197"/>
                  </a:lnTo>
                  <a:lnTo>
                    <a:pt x="22622" y="51197"/>
                  </a:lnTo>
                  <a:lnTo>
                    <a:pt x="22622" y="370284"/>
                  </a:lnTo>
                  <a:lnTo>
                    <a:pt x="3572" y="370284"/>
                  </a:lnTo>
                  <a:lnTo>
                    <a:pt x="3572" y="403622"/>
                  </a:lnTo>
                  <a:lnTo>
                    <a:pt x="270272" y="403622"/>
                  </a:lnTo>
                  <a:lnTo>
                    <a:pt x="270272" y="370284"/>
                  </a:lnTo>
                  <a:lnTo>
                    <a:pt x="251222" y="370284"/>
                  </a:ln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pic>
        <p:nvPicPr>
          <p:cNvPr id="29" name="Grafik 28" descr="Netzplandiagramm">
            <a:extLst>
              <a:ext uri="{FF2B5EF4-FFF2-40B4-BE49-F238E27FC236}">
                <a16:creationId xmlns:a16="http://schemas.microsoft.com/office/drawing/2014/main" id="{D2A1AB65-BD4F-41C5-B657-05B06D9C806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036256" y="3861282"/>
            <a:ext cx="249648" cy="249648"/>
          </a:xfrm>
          <a:prstGeom prst="rect">
            <a:avLst/>
          </a:prstGeom>
        </p:spPr>
      </p:pic>
      <p:grpSp>
        <p:nvGrpSpPr>
          <p:cNvPr id="30" name="Grafik 53" descr="Abfall">
            <a:extLst>
              <a:ext uri="{FF2B5EF4-FFF2-40B4-BE49-F238E27FC236}">
                <a16:creationId xmlns:a16="http://schemas.microsoft.com/office/drawing/2014/main" id="{726992B9-7E1D-473C-A85B-38054A1B1FFC}"/>
              </a:ext>
            </a:extLst>
          </p:cNvPr>
          <p:cNvGrpSpPr/>
          <p:nvPr/>
        </p:nvGrpSpPr>
        <p:grpSpPr>
          <a:xfrm>
            <a:off x="3021626" y="4398372"/>
            <a:ext cx="234061" cy="234061"/>
            <a:chOff x="4682174" y="5068756"/>
            <a:chExt cx="360108" cy="360108"/>
          </a:xfrm>
          <a:solidFill>
            <a:schemeClr val="tx1">
              <a:lumMod val="50000"/>
              <a:lumOff val="50000"/>
            </a:schemeClr>
          </a:solidFill>
        </p:grpSpPr>
        <p:sp>
          <p:nvSpPr>
            <p:cNvPr id="31" name="Freihandform: Form 30">
              <a:extLst>
                <a:ext uri="{FF2B5EF4-FFF2-40B4-BE49-F238E27FC236}">
                  <a16:creationId xmlns:a16="http://schemas.microsoft.com/office/drawing/2014/main" id="{63EA37C9-2DDE-45DD-88EB-99BFEB43806B}"/>
                </a:ext>
              </a:extLst>
            </p:cNvPr>
            <p:cNvSpPr/>
            <p:nvPr/>
          </p:nvSpPr>
          <p:spPr>
            <a:xfrm>
              <a:off x="4733605" y="5097681"/>
              <a:ext cx="255077" cy="75023"/>
            </a:xfrm>
            <a:custGeom>
              <a:avLst/>
              <a:gdLst>
                <a:gd name="connsiteX0" fmla="*/ 241156 w 255076"/>
                <a:gd name="connsiteY0" fmla="*/ 46098 h 75022"/>
                <a:gd name="connsiteX1" fmla="*/ 177387 w 255076"/>
                <a:gd name="connsiteY1" fmla="*/ 46098 h 75022"/>
                <a:gd name="connsiteX2" fmla="*/ 177387 w 255076"/>
                <a:gd name="connsiteY2" fmla="*/ 27342 h 75022"/>
                <a:gd name="connsiteX3" fmla="*/ 151129 w 255076"/>
                <a:gd name="connsiteY3" fmla="*/ 1084 h 75022"/>
                <a:gd name="connsiteX4" fmla="*/ 106116 w 255076"/>
                <a:gd name="connsiteY4" fmla="*/ 1084 h 75022"/>
                <a:gd name="connsiteX5" fmla="*/ 79858 w 255076"/>
                <a:gd name="connsiteY5" fmla="*/ 27342 h 75022"/>
                <a:gd name="connsiteX6" fmla="*/ 79858 w 255076"/>
                <a:gd name="connsiteY6" fmla="*/ 46098 h 75022"/>
                <a:gd name="connsiteX7" fmla="*/ 16089 w 255076"/>
                <a:gd name="connsiteY7" fmla="*/ 46098 h 75022"/>
                <a:gd name="connsiteX8" fmla="*/ 1084 w 255076"/>
                <a:gd name="connsiteY8" fmla="*/ 61102 h 75022"/>
                <a:gd name="connsiteX9" fmla="*/ 1084 w 255076"/>
                <a:gd name="connsiteY9" fmla="*/ 76107 h 75022"/>
                <a:gd name="connsiteX10" fmla="*/ 256161 w 255076"/>
                <a:gd name="connsiteY10" fmla="*/ 76107 h 75022"/>
                <a:gd name="connsiteX11" fmla="*/ 256161 w 255076"/>
                <a:gd name="connsiteY11" fmla="*/ 61102 h 75022"/>
                <a:gd name="connsiteX12" fmla="*/ 241156 w 255076"/>
                <a:gd name="connsiteY12" fmla="*/ 46098 h 75022"/>
                <a:gd name="connsiteX13" fmla="*/ 102365 w 255076"/>
                <a:gd name="connsiteY13" fmla="*/ 27342 h 75022"/>
                <a:gd name="connsiteX14" fmla="*/ 106116 w 255076"/>
                <a:gd name="connsiteY14" fmla="*/ 23591 h 75022"/>
                <a:gd name="connsiteX15" fmla="*/ 151129 w 255076"/>
                <a:gd name="connsiteY15" fmla="*/ 23591 h 75022"/>
                <a:gd name="connsiteX16" fmla="*/ 154880 w 255076"/>
                <a:gd name="connsiteY16" fmla="*/ 27342 h 75022"/>
                <a:gd name="connsiteX17" fmla="*/ 154880 w 255076"/>
                <a:gd name="connsiteY17" fmla="*/ 46098 h 75022"/>
                <a:gd name="connsiteX18" fmla="*/ 102365 w 255076"/>
                <a:gd name="connsiteY18" fmla="*/ 46098 h 75022"/>
                <a:gd name="connsiteX19" fmla="*/ 102365 w 255076"/>
                <a:gd name="connsiteY19" fmla="*/ 27342 h 7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076" h="75022">
                  <a:moveTo>
                    <a:pt x="241156" y="46098"/>
                  </a:moveTo>
                  <a:lnTo>
                    <a:pt x="177387" y="46098"/>
                  </a:lnTo>
                  <a:lnTo>
                    <a:pt x="177387" y="27342"/>
                  </a:lnTo>
                  <a:cubicBezTo>
                    <a:pt x="177387" y="12713"/>
                    <a:pt x="165759" y="1084"/>
                    <a:pt x="151129" y="1084"/>
                  </a:cubicBezTo>
                  <a:lnTo>
                    <a:pt x="106116" y="1084"/>
                  </a:lnTo>
                  <a:cubicBezTo>
                    <a:pt x="91486" y="1084"/>
                    <a:pt x="79858" y="12713"/>
                    <a:pt x="79858" y="27342"/>
                  </a:cubicBezTo>
                  <a:lnTo>
                    <a:pt x="79858" y="46098"/>
                  </a:lnTo>
                  <a:lnTo>
                    <a:pt x="16089" y="46098"/>
                  </a:lnTo>
                  <a:cubicBezTo>
                    <a:pt x="7836" y="46098"/>
                    <a:pt x="1084" y="52850"/>
                    <a:pt x="1084" y="61102"/>
                  </a:cubicBezTo>
                  <a:lnTo>
                    <a:pt x="1084" y="76107"/>
                  </a:lnTo>
                  <a:lnTo>
                    <a:pt x="256161" y="76107"/>
                  </a:lnTo>
                  <a:lnTo>
                    <a:pt x="256161" y="61102"/>
                  </a:lnTo>
                  <a:cubicBezTo>
                    <a:pt x="256161" y="52850"/>
                    <a:pt x="249409" y="46098"/>
                    <a:pt x="241156" y="46098"/>
                  </a:cubicBezTo>
                  <a:close/>
                  <a:moveTo>
                    <a:pt x="102365" y="27342"/>
                  </a:moveTo>
                  <a:cubicBezTo>
                    <a:pt x="102365" y="25092"/>
                    <a:pt x="103865" y="23591"/>
                    <a:pt x="106116" y="23591"/>
                  </a:cubicBezTo>
                  <a:lnTo>
                    <a:pt x="151129" y="23591"/>
                  </a:lnTo>
                  <a:cubicBezTo>
                    <a:pt x="153380" y="23591"/>
                    <a:pt x="154880" y="25092"/>
                    <a:pt x="154880" y="27342"/>
                  </a:cubicBezTo>
                  <a:lnTo>
                    <a:pt x="154880" y="46098"/>
                  </a:lnTo>
                  <a:lnTo>
                    <a:pt x="102365" y="46098"/>
                  </a:lnTo>
                  <a:lnTo>
                    <a:pt x="102365" y="27342"/>
                  </a:lnTo>
                  <a:close/>
                </a:path>
              </a:pathLst>
            </a:custGeom>
            <a:grp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2" name="Freihandform: Form 31">
              <a:extLst>
                <a:ext uri="{FF2B5EF4-FFF2-40B4-BE49-F238E27FC236}">
                  <a16:creationId xmlns:a16="http://schemas.microsoft.com/office/drawing/2014/main" id="{B92409EB-60C7-4D8B-B5AE-E37EE3A7BA9F}"/>
                </a:ext>
              </a:extLst>
            </p:cNvPr>
            <p:cNvSpPr/>
            <p:nvPr/>
          </p:nvSpPr>
          <p:spPr>
            <a:xfrm>
              <a:off x="4756112" y="5187708"/>
              <a:ext cx="210063" cy="210063"/>
            </a:xfrm>
            <a:custGeom>
              <a:avLst/>
              <a:gdLst>
                <a:gd name="connsiteX0" fmla="*/ 1084 w 210063"/>
                <a:gd name="connsiteY0" fmla="*/ 196143 h 210063"/>
                <a:gd name="connsiteX1" fmla="*/ 16089 w 210063"/>
                <a:gd name="connsiteY1" fmla="*/ 211147 h 210063"/>
                <a:gd name="connsiteX2" fmla="*/ 196143 w 210063"/>
                <a:gd name="connsiteY2" fmla="*/ 211147 h 210063"/>
                <a:gd name="connsiteX3" fmla="*/ 211147 w 210063"/>
                <a:gd name="connsiteY3" fmla="*/ 196143 h 210063"/>
                <a:gd name="connsiteX4" fmla="*/ 211147 w 210063"/>
                <a:gd name="connsiteY4" fmla="*/ 1084 h 210063"/>
                <a:gd name="connsiteX5" fmla="*/ 1084 w 210063"/>
                <a:gd name="connsiteY5" fmla="*/ 1084 h 210063"/>
                <a:gd name="connsiteX6" fmla="*/ 1084 w 210063"/>
                <a:gd name="connsiteY6" fmla="*/ 196143 h 210063"/>
                <a:gd name="connsiteX7" fmla="*/ 154880 w 210063"/>
                <a:gd name="connsiteY7" fmla="*/ 23591 h 210063"/>
                <a:gd name="connsiteX8" fmla="*/ 177387 w 210063"/>
                <a:gd name="connsiteY8" fmla="*/ 23591 h 210063"/>
                <a:gd name="connsiteX9" fmla="*/ 177387 w 210063"/>
                <a:gd name="connsiteY9" fmla="*/ 188641 h 210063"/>
                <a:gd name="connsiteX10" fmla="*/ 154880 w 210063"/>
                <a:gd name="connsiteY10" fmla="*/ 188641 h 210063"/>
                <a:gd name="connsiteX11" fmla="*/ 154880 w 210063"/>
                <a:gd name="connsiteY11" fmla="*/ 23591 h 210063"/>
                <a:gd name="connsiteX12" fmla="*/ 94862 w 210063"/>
                <a:gd name="connsiteY12" fmla="*/ 23591 h 210063"/>
                <a:gd name="connsiteX13" fmla="*/ 117369 w 210063"/>
                <a:gd name="connsiteY13" fmla="*/ 23591 h 210063"/>
                <a:gd name="connsiteX14" fmla="*/ 117369 w 210063"/>
                <a:gd name="connsiteY14" fmla="*/ 188641 h 210063"/>
                <a:gd name="connsiteX15" fmla="*/ 94862 w 210063"/>
                <a:gd name="connsiteY15" fmla="*/ 188641 h 210063"/>
                <a:gd name="connsiteX16" fmla="*/ 94862 w 210063"/>
                <a:gd name="connsiteY16" fmla="*/ 23591 h 210063"/>
                <a:gd name="connsiteX17" fmla="*/ 34844 w 210063"/>
                <a:gd name="connsiteY17" fmla="*/ 23591 h 210063"/>
                <a:gd name="connsiteX18" fmla="*/ 57351 w 210063"/>
                <a:gd name="connsiteY18" fmla="*/ 23591 h 210063"/>
                <a:gd name="connsiteX19" fmla="*/ 57351 w 210063"/>
                <a:gd name="connsiteY19" fmla="*/ 188641 h 210063"/>
                <a:gd name="connsiteX20" fmla="*/ 34844 w 210063"/>
                <a:gd name="connsiteY20" fmla="*/ 188641 h 210063"/>
                <a:gd name="connsiteX21" fmla="*/ 34844 w 210063"/>
                <a:gd name="connsiteY21" fmla="*/ 23591 h 21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063" h="210063">
                  <a:moveTo>
                    <a:pt x="1084" y="196143"/>
                  </a:moveTo>
                  <a:cubicBezTo>
                    <a:pt x="1084" y="204395"/>
                    <a:pt x="7836" y="211147"/>
                    <a:pt x="16089" y="211147"/>
                  </a:cubicBezTo>
                  <a:lnTo>
                    <a:pt x="196143" y="211147"/>
                  </a:lnTo>
                  <a:cubicBezTo>
                    <a:pt x="204395" y="211147"/>
                    <a:pt x="211147" y="204395"/>
                    <a:pt x="211147" y="196143"/>
                  </a:cubicBezTo>
                  <a:lnTo>
                    <a:pt x="211147" y="1084"/>
                  </a:lnTo>
                  <a:lnTo>
                    <a:pt x="1084" y="1084"/>
                  </a:lnTo>
                  <a:lnTo>
                    <a:pt x="1084" y="196143"/>
                  </a:lnTo>
                  <a:close/>
                  <a:moveTo>
                    <a:pt x="154880" y="23591"/>
                  </a:moveTo>
                  <a:lnTo>
                    <a:pt x="177387" y="23591"/>
                  </a:lnTo>
                  <a:lnTo>
                    <a:pt x="177387" y="188641"/>
                  </a:lnTo>
                  <a:lnTo>
                    <a:pt x="154880" y="188641"/>
                  </a:lnTo>
                  <a:lnTo>
                    <a:pt x="154880" y="23591"/>
                  </a:lnTo>
                  <a:close/>
                  <a:moveTo>
                    <a:pt x="94862" y="23591"/>
                  </a:moveTo>
                  <a:lnTo>
                    <a:pt x="117369" y="23591"/>
                  </a:lnTo>
                  <a:lnTo>
                    <a:pt x="117369" y="188641"/>
                  </a:lnTo>
                  <a:lnTo>
                    <a:pt x="94862" y="188641"/>
                  </a:lnTo>
                  <a:lnTo>
                    <a:pt x="94862" y="23591"/>
                  </a:lnTo>
                  <a:close/>
                  <a:moveTo>
                    <a:pt x="34844" y="23591"/>
                  </a:moveTo>
                  <a:lnTo>
                    <a:pt x="57351" y="23591"/>
                  </a:lnTo>
                  <a:lnTo>
                    <a:pt x="57351" y="188641"/>
                  </a:lnTo>
                  <a:lnTo>
                    <a:pt x="34844" y="188641"/>
                  </a:lnTo>
                  <a:lnTo>
                    <a:pt x="34844" y="23591"/>
                  </a:lnTo>
                  <a:close/>
                </a:path>
              </a:pathLst>
            </a:custGeom>
            <a:grp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33" name="Grafik 55" descr="Flugzeug">
            <a:extLst>
              <a:ext uri="{FF2B5EF4-FFF2-40B4-BE49-F238E27FC236}">
                <a16:creationId xmlns:a16="http://schemas.microsoft.com/office/drawing/2014/main" id="{9C974C1D-6495-4618-B6A0-954714BBEC4C}"/>
              </a:ext>
            </a:extLst>
          </p:cNvPr>
          <p:cNvSpPr/>
          <p:nvPr/>
        </p:nvSpPr>
        <p:spPr>
          <a:xfrm>
            <a:off x="3061520" y="4144661"/>
            <a:ext cx="169860" cy="199836"/>
          </a:xfrm>
          <a:custGeom>
            <a:avLst/>
            <a:gdLst>
              <a:gd name="connsiteX0" fmla="*/ 256162 w 255077"/>
              <a:gd name="connsiteY0" fmla="*/ 218650 h 300090"/>
              <a:gd name="connsiteX1" fmla="*/ 256162 w 255077"/>
              <a:gd name="connsiteY1" fmla="*/ 184890 h 300090"/>
              <a:gd name="connsiteX2" fmla="*/ 147379 w 255077"/>
              <a:gd name="connsiteY2" fmla="*/ 107992 h 300090"/>
              <a:gd name="connsiteX3" fmla="*/ 147379 w 255077"/>
              <a:gd name="connsiteY3" fmla="*/ 34845 h 300090"/>
              <a:gd name="connsiteX4" fmla="*/ 128623 w 255077"/>
              <a:gd name="connsiteY4" fmla="*/ 1084 h 300090"/>
              <a:gd name="connsiteX5" fmla="*/ 109867 w 255077"/>
              <a:gd name="connsiteY5" fmla="*/ 34845 h 300090"/>
              <a:gd name="connsiteX6" fmla="*/ 109867 w 255077"/>
              <a:gd name="connsiteY6" fmla="*/ 107992 h 300090"/>
              <a:gd name="connsiteX7" fmla="*/ 1084 w 255077"/>
              <a:gd name="connsiteY7" fmla="*/ 184890 h 300090"/>
              <a:gd name="connsiteX8" fmla="*/ 1084 w 255077"/>
              <a:gd name="connsiteY8" fmla="*/ 218650 h 300090"/>
              <a:gd name="connsiteX9" fmla="*/ 109867 w 255077"/>
              <a:gd name="connsiteY9" fmla="*/ 164259 h 300090"/>
              <a:gd name="connsiteX10" fmla="*/ 109867 w 255077"/>
              <a:gd name="connsiteY10" fmla="*/ 246033 h 300090"/>
              <a:gd name="connsiteX11" fmla="*/ 72356 w 255077"/>
              <a:gd name="connsiteY11" fmla="*/ 278668 h 300090"/>
              <a:gd name="connsiteX12" fmla="*/ 72356 w 255077"/>
              <a:gd name="connsiteY12" fmla="*/ 301175 h 300090"/>
              <a:gd name="connsiteX13" fmla="*/ 128623 w 255077"/>
              <a:gd name="connsiteY13" fmla="*/ 278668 h 300090"/>
              <a:gd name="connsiteX14" fmla="*/ 184890 w 255077"/>
              <a:gd name="connsiteY14" fmla="*/ 301175 h 300090"/>
              <a:gd name="connsiteX15" fmla="*/ 184890 w 255077"/>
              <a:gd name="connsiteY15" fmla="*/ 278668 h 300090"/>
              <a:gd name="connsiteX16" fmla="*/ 147379 w 255077"/>
              <a:gd name="connsiteY16" fmla="*/ 246033 h 300090"/>
              <a:gd name="connsiteX17" fmla="*/ 147379 w 255077"/>
              <a:gd name="connsiteY17" fmla="*/ 164259 h 300090"/>
              <a:gd name="connsiteX18" fmla="*/ 256162 w 255077"/>
              <a:gd name="connsiteY18" fmla="*/ 218650 h 30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55077" h="300090">
                <a:moveTo>
                  <a:pt x="256162" y="218650"/>
                </a:moveTo>
                <a:lnTo>
                  <a:pt x="256162" y="184890"/>
                </a:lnTo>
                <a:lnTo>
                  <a:pt x="147379" y="107992"/>
                </a:lnTo>
                <a:lnTo>
                  <a:pt x="147379" y="34845"/>
                </a:lnTo>
                <a:cubicBezTo>
                  <a:pt x="147379" y="20215"/>
                  <a:pt x="139876" y="1084"/>
                  <a:pt x="128623" y="1084"/>
                </a:cubicBezTo>
                <a:cubicBezTo>
                  <a:pt x="117745" y="1084"/>
                  <a:pt x="109867" y="20215"/>
                  <a:pt x="109867" y="34845"/>
                </a:cubicBezTo>
                <a:lnTo>
                  <a:pt x="109867" y="107992"/>
                </a:lnTo>
                <a:lnTo>
                  <a:pt x="1084" y="184890"/>
                </a:lnTo>
                <a:lnTo>
                  <a:pt x="1084" y="218650"/>
                </a:lnTo>
                <a:lnTo>
                  <a:pt x="109867" y="164259"/>
                </a:lnTo>
                <a:lnTo>
                  <a:pt x="109867" y="246033"/>
                </a:lnTo>
                <a:lnTo>
                  <a:pt x="72356" y="278668"/>
                </a:lnTo>
                <a:lnTo>
                  <a:pt x="72356" y="301175"/>
                </a:lnTo>
                <a:lnTo>
                  <a:pt x="128623" y="278668"/>
                </a:lnTo>
                <a:lnTo>
                  <a:pt x="184890" y="301175"/>
                </a:lnTo>
                <a:lnTo>
                  <a:pt x="184890" y="278668"/>
                </a:lnTo>
                <a:lnTo>
                  <a:pt x="147379" y="246033"/>
                </a:lnTo>
                <a:lnTo>
                  <a:pt x="147379" y="164259"/>
                </a:lnTo>
                <a:lnTo>
                  <a:pt x="256162" y="218650"/>
                </a:lnTo>
                <a:close/>
              </a:path>
            </a:pathLst>
          </a:custGeom>
          <a:solidFill>
            <a:schemeClr val="tx1">
              <a:lumMod val="50000"/>
              <a:lumOff val="50000"/>
            </a:schemeClr>
          </a:solidFill>
          <a:ln w="36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9" name="Textfeld 8">
            <a:extLst>
              <a:ext uri="{FF2B5EF4-FFF2-40B4-BE49-F238E27FC236}">
                <a16:creationId xmlns:a16="http://schemas.microsoft.com/office/drawing/2014/main" id="{85949154-3FE9-42F2-8E8A-A5C697F598D2}"/>
              </a:ext>
            </a:extLst>
          </p:cNvPr>
          <p:cNvSpPr txBox="1"/>
          <p:nvPr/>
        </p:nvSpPr>
        <p:spPr>
          <a:xfrm>
            <a:off x="543488" y="2879025"/>
            <a:ext cx="105522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16</a:t>
            </a:r>
            <a:r>
              <a:rPr kumimoji="0" lang="en-US" sz="1200" b="0" i="0" u="none" strike="noStrike" kern="1200" cap="none" spc="0" normalizeH="0" baseline="0" noProof="0">
                <a:ln>
                  <a:noFill/>
                </a:ln>
                <a:solidFill>
                  <a:srgbClr val="000000"/>
                </a:solidFill>
                <a:effectLst/>
                <a:uLnTx/>
                <a:uFillTx/>
                <a:latin typeface="Arial"/>
                <a:ea typeface="+mn-ea"/>
                <a:cs typeface="+mn-cs"/>
              </a:rPr>
              <a:t> Mio t</a:t>
            </a:r>
          </a:p>
        </p:txBody>
      </p:sp>
      <p:sp>
        <p:nvSpPr>
          <p:cNvPr id="47" name="Textfeld 46">
            <a:extLst>
              <a:ext uri="{FF2B5EF4-FFF2-40B4-BE49-F238E27FC236}">
                <a16:creationId xmlns:a16="http://schemas.microsoft.com/office/drawing/2014/main" id="{6C27CCF4-8478-4680-9298-21EEAFA61C1C}"/>
              </a:ext>
            </a:extLst>
          </p:cNvPr>
          <p:cNvSpPr txBox="1"/>
          <p:nvPr/>
        </p:nvSpPr>
        <p:spPr>
          <a:xfrm>
            <a:off x="2090895" y="3090419"/>
            <a:ext cx="1055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0.6</a:t>
            </a:r>
            <a:r>
              <a:rPr kumimoji="0" lang="en-US" sz="800" b="0" i="0" u="none" strike="noStrike" kern="1200" cap="none" spc="0" normalizeH="0" baseline="0" noProof="0">
                <a:ln>
                  <a:noFill/>
                </a:ln>
                <a:solidFill>
                  <a:srgbClr val="000000"/>
                </a:solidFill>
                <a:effectLst/>
                <a:uLnTx/>
                <a:uFillTx/>
                <a:latin typeface="Arial"/>
                <a:ea typeface="+mn-ea"/>
                <a:cs typeface="+mn-cs"/>
              </a:rPr>
              <a:t> Mio t</a:t>
            </a:r>
          </a:p>
        </p:txBody>
      </p:sp>
      <p:sp>
        <p:nvSpPr>
          <p:cNvPr id="48" name="Textfeld 47">
            <a:extLst>
              <a:ext uri="{FF2B5EF4-FFF2-40B4-BE49-F238E27FC236}">
                <a16:creationId xmlns:a16="http://schemas.microsoft.com/office/drawing/2014/main" id="{9C618087-287F-4C2A-AB39-9A10ACA0FAD2}"/>
              </a:ext>
            </a:extLst>
          </p:cNvPr>
          <p:cNvSpPr txBox="1"/>
          <p:nvPr/>
        </p:nvSpPr>
        <p:spPr>
          <a:xfrm>
            <a:off x="3607266" y="2932856"/>
            <a:ext cx="1055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Arial"/>
                <a:ea typeface="+mn-ea"/>
                <a:cs typeface="+mn-cs"/>
              </a:rPr>
              <a:t>0.84</a:t>
            </a:r>
            <a:r>
              <a:rPr kumimoji="0" lang="en-US" sz="800" b="0" i="0" u="none" strike="noStrike" kern="1200" cap="none" spc="0" normalizeH="0" baseline="0" noProof="0">
                <a:ln>
                  <a:noFill/>
                </a:ln>
                <a:solidFill>
                  <a:srgbClr val="000000">
                    <a:lumMod val="50000"/>
                    <a:lumOff val="50000"/>
                  </a:srgbClr>
                </a:solidFill>
                <a:effectLst/>
                <a:uLnTx/>
                <a:uFillTx/>
                <a:latin typeface="Arial"/>
                <a:ea typeface="+mn-ea"/>
                <a:cs typeface="+mn-cs"/>
              </a:rPr>
              <a:t> Mio t</a:t>
            </a:r>
          </a:p>
        </p:txBody>
      </p:sp>
      <p:sp>
        <p:nvSpPr>
          <p:cNvPr id="49" name="Textfeld 48">
            <a:extLst>
              <a:ext uri="{FF2B5EF4-FFF2-40B4-BE49-F238E27FC236}">
                <a16:creationId xmlns:a16="http://schemas.microsoft.com/office/drawing/2014/main" id="{BA458A9D-3E14-4535-AAC7-7EAB36135B76}"/>
              </a:ext>
            </a:extLst>
          </p:cNvPr>
          <p:cNvSpPr txBox="1"/>
          <p:nvPr/>
        </p:nvSpPr>
        <p:spPr>
          <a:xfrm>
            <a:off x="3608785" y="3248357"/>
            <a:ext cx="1055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50000"/>
                    <a:lumOff val="50000"/>
                  </a:srgbClr>
                </a:solidFill>
                <a:effectLst/>
                <a:uLnTx/>
                <a:uFillTx/>
                <a:latin typeface="Arial"/>
                <a:ea typeface="+mn-ea"/>
                <a:cs typeface="+mn-cs"/>
              </a:rPr>
              <a:t>2.38</a:t>
            </a:r>
            <a:r>
              <a:rPr kumimoji="0" lang="en-US" sz="800" b="0" i="0" u="none" strike="noStrike" kern="1200" cap="none" spc="0" normalizeH="0" baseline="0" noProof="0">
                <a:ln>
                  <a:noFill/>
                </a:ln>
                <a:solidFill>
                  <a:srgbClr val="000000">
                    <a:lumMod val="50000"/>
                    <a:lumOff val="50000"/>
                  </a:srgbClr>
                </a:solidFill>
                <a:effectLst/>
                <a:uLnTx/>
                <a:uFillTx/>
                <a:latin typeface="Arial"/>
                <a:ea typeface="+mn-ea"/>
                <a:cs typeface="+mn-cs"/>
              </a:rPr>
              <a:t> Mio t</a:t>
            </a:r>
          </a:p>
        </p:txBody>
      </p:sp>
      <p:sp>
        <p:nvSpPr>
          <p:cNvPr id="50" name="Textfeld 49">
            <a:extLst>
              <a:ext uri="{FF2B5EF4-FFF2-40B4-BE49-F238E27FC236}">
                <a16:creationId xmlns:a16="http://schemas.microsoft.com/office/drawing/2014/main" id="{E0E8255E-DD2E-470E-8EC1-A0FB3AE27D38}"/>
              </a:ext>
            </a:extLst>
          </p:cNvPr>
          <p:cNvSpPr txBox="1"/>
          <p:nvPr/>
        </p:nvSpPr>
        <p:spPr>
          <a:xfrm>
            <a:off x="5542689" y="3090419"/>
            <a:ext cx="10552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0.6</a:t>
            </a:r>
            <a:r>
              <a:rPr kumimoji="0" lang="en-US" sz="800" b="0" i="0" u="none" strike="noStrike" kern="1200" cap="none" spc="0" normalizeH="0" baseline="0" noProof="0">
                <a:ln>
                  <a:noFill/>
                </a:ln>
                <a:solidFill>
                  <a:srgbClr val="000000"/>
                </a:solidFill>
                <a:effectLst/>
                <a:uLnTx/>
                <a:uFillTx/>
                <a:latin typeface="Arial"/>
                <a:ea typeface="+mn-ea"/>
                <a:cs typeface="+mn-cs"/>
              </a:rPr>
              <a:t> Mio t</a:t>
            </a:r>
          </a:p>
        </p:txBody>
      </p:sp>
      <p:sp>
        <p:nvSpPr>
          <p:cNvPr id="51" name="Textfeld 50">
            <a:extLst>
              <a:ext uri="{FF2B5EF4-FFF2-40B4-BE49-F238E27FC236}">
                <a16:creationId xmlns:a16="http://schemas.microsoft.com/office/drawing/2014/main" id="{E054E23B-7D10-49E3-AF40-BDD361D443DE}"/>
              </a:ext>
            </a:extLst>
          </p:cNvPr>
          <p:cNvSpPr txBox="1"/>
          <p:nvPr/>
        </p:nvSpPr>
        <p:spPr>
          <a:xfrm>
            <a:off x="6506088" y="2973850"/>
            <a:ext cx="17460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~100</a:t>
            </a:r>
            <a:r>
              <a:rPr kumimoji="0" lang="en-US" sz="1400" b="1" i="0" u="none" strike="noStrike" kern="1200" cap="none" spc="0" normalizeH="0" baseline="0" noProof="0" dirty="0">
                <a:ln>
                  <a:noFill/>
                </a:ln>
                <a:solidFill>
                  <a:srgbClr val="000000"/>
                </a:solidFill>
                <a:effectLst/>
                <a:uLnTx/>
                <a:uFillTx/>
                <a:latin typeface="Arial"/>
                <a:ea typeface="+mn-ea"/>
                <a:cs typeface="+mn-cs"/>
              </a:rPr>
              <a:t> Mio t</a:t>
            </a:r>
          </a:p>
        </p:txBody>
      </p:sp>
      <p:sp>
        <p:nvSpPr>
          <p:cNvPr id="52" name="Textfeld 51">
            <a:extLst>
              <a:ext uri="{FF2B5EF4-FFF2-40B4-BE49-F238E27FC236}">
                <a16:creationId xmlns:a16="http://schemas.microsoft.com/office/drawing/2014/main" id="{D70746A2-4075-4684-AA1E-85F310D307A7}"/>
              </a:ext>
            </a:extLst>
          </p:cNvPr>
          <p:cNvSpPr txBox="1"/>
          <p:nvPr/>
        </p:nvSpPr>
        <p:spPr>
          <a:xfrm>
            <a:off x="8236669" y="3098505"/>
            <a:ext cx="10552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4</a:t>
            </a:r>
            <a:r>
              <a:rPr kumimoji="0" lang="en-US" sz="1000" b="0" i="0" u="none" strike="noStrike" kern="1200" cap="none" spc="0" normalizeH="0" baseline="0" noProof="0">
                <a:ln>
                  <a:noFill/>
                </a:ln>
                <a:solidFill>
                  <a:srgbClr val="000000"/>
                </a:solidFill>
                <a:effectLst/>
                <a:uLnTx/>
                <a:uFillTx/>
                <a:latin typeface="Arial"/>
                <a:ea typeface="+mn-ea"/>
                <a:cs typeface="+mn-cs"/>
              </a:rPr>
              <a:t> Mio t</a:t>
            </a:r>
          </a:p>
        </p:txBody>
      </p:sp>
      <p:sp>
        <p:nvSpPr>
          <p:cNvPr id="53" name="Textfeld 52">
            <a:extLst>
              <a:ext uri="{FF2B5EF4-FFF2-40B4-BE49-F238E27FC236}">
                <a16:creationId xmlns:a16="http://schemas.microsoft.com/office/drawing/2014/main" id="{AA284A11-1A54-45D4-AD4C-FD89A8D14801}"/>
              </a:ext>
            </a:extLst>
          </p:cNvPr>
          <p:cNvSpPr txBox="1"/>
          <p:nvPr/>
        </p:nvSpPr>
        <p:spPr>
          <a:xfrm>
            <a:off x="3246010" y="3831487"/>
            <a:ext cx="105522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0.5</a:t>
            </a:r>
            <a:r>
              <a:rPr kumimoji="0" lang="en-US" sz="700" b="0" i="0" u="none" strike="noStrike" kern="1200" cap="none" spc="0" normalizeH="0" baseline="0" noProof="0">
                <a:ln>
                  <a:noFill/>
                </a:ln>
                <a:solidFill>
                  <a:srgbClr val="000000"/>
                </a:solidFill>
                <a:effectLst/>
                <a:uLnTx/>
                <a:uFillTx/>
                <a:latin typeface="Arial"/>
                <a:ea typeface="+mn-ea"/>
                <a:cs typeface="+mn-cs"/>
              </a:rPr>
              <a:t> Mio t</a:t>
            </a:r>
          </a:p>
        </p:txBody>
      </p:sp>
      <p:sp>
        <p:nvSpPr>
          <p:cNvPr id="54" name="Textfeld 53">
            <a:extLst>
              <a:ext uri="{FF2B5EF4-FFF2-40B4-BE49-F238E27FC236}">
                <a16:creationId xmlns:a16="http://schemas.microsoft.com/office/drawing/2014/main" id="{90070405-F52A-4B0F-9B05-09E9A9F78BC2}"/>
              </a:ext>
            </a:extLst>
          </p:cNvPr>
          <p:cNvSpPr txBox="1"/>
          <p:nvPr/>
        </p:nvSpPr>
        <p:spPr>
          <a:xfrm>
            <a:off x="3235080" y="4105390"/>
            <a:ext cx="10546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0.1</a:t>
            </a:r>
            <a:r>
              <a:rPr kumimoji="0" lang="en-US" sz="600" b="0" i="0" u="none" strike="noStrike" kern="1200" cap="none" spc="0" normalizeH="0" baseline="0" noProof="0">
                <a:ln>
                  <a:noFill/>
                </a:ln>
                <a:solidFill>
                  <a:srgbClr val="000000"/>
                </a:solidFill>
                <a:effectLst/>
                <a:uLnTx/>
                <a:uFillTx/>
                <a:latin typeface="Arial"/>
                <a:ea typeface="+mn-ea"/>
                <a:cs typeface="+mn-cs"/>
              </a:rPr>
              <a:t> Mio t</a:t>
            </a:r>
          </a:p>
        </p:txBody>
      </p:sp>
      <p:sp>
        <p:nvSpPr>
          <p:cNvPr id="55" name="Textfeld 54">
            <a:extLst>
              <a:ext uri="{FF2B5EF4-FFF2-40B4-BE49-F238E27FC236}">
                <a16:creationId xmlns:a16="http://schemas.microsoft.com/office/drawing/2014/main" id="{8D72AFCF-9551-4FED-A8DB-1F6A45A4C8EC}"/>
              </a:ext>
            </a:extLst>
          </p:cNvPr>
          <p:cNvSpPr txBox="1"/>
          <p:nvPr/>
        </p:nvSpPr>
        <p:spPr>
          <a:xfrm>
            <a:off x="3235080" y="4381072"/>
            <a:ext cx="105460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a:ea typeface="+mn-ea"/>
                <a:cs typeface="+mn-cs"/>
              </a:rPr>
              <a:t>0.02</a:t>
            </a:r>
            <a:r>
              <a:rPr kumimoji="0" lang="en-US" sz="600" b="0" i="0" u="none" strike="noStrike" kern="1200" cap="none" spc="0" normalizeH="0" baseline="0" noProof="0">
                <a:ln>
                  <a:noFill/>
                </a:ln>
                <a:solidFill>
                  <a:srgbClr val="000000"/>
                </a:solidFill>
                <a:effectLst/>
                <a:uLnTx/>
                <a:uFillTx/>
                <a:latin typeface="Arial"/>
                <a:ea typeface="+mn-ea"/>
                <a:cs typeface="+mn-cs"/>
              </a:rPr>
              <a:t> Mio t</a:t>
            </a:r>
          </a:p>
        </p:txBody>
      </p:sp>
      <p:sp>
        <p:nvSpPr>
          <p:cNvPr id="56" name="Textfeld 55">
            <a:extLst>
              <a:ext uri="{FF2B5EF4-FFF2-40B4-BE49-F238E27FC236}">
                <a16:creationId xmlns:a16="http://schemas.microsoft.com/office/drawing/2014/main" id="{7CD0A5AD-42B2-45E2-AF3D-EBF0D669E738}"/>
              </a:ext>
            </a:extLst>
          </p:cNvPr>
          <p:cNvSpPr txBox="1"/>
          <p:nvPr/>
        </p:nvSpPr>
        <p:spPr>
          <a:xfrm>
            <a:off x="2064866" y="1952581"/>
            <a:ext cx="8845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Upstream transport</a:t>
            </a:r>
          </a:p>
        </p:txBody>
      </p:sp>
      <p:sp>
        <p:nvSpPr>
          <p:cNvPr id="57" name="Textfeld 56">
            <a:extLst>
              <a:ext uri="{FF2B5EF4-FFF2-40B4-BE49-F238E27FC236}">
                <a16:creationId xmlns:a16="http://schemas.microsoft.com/office/drawing/2014/main" id="{93F2B27D-F067-4F0E-BEA8-94EFFABDB305}"/>
              </a:ext>
            </a:extLst>
          </p:cNvPr>
          <p:cNvSpPr txBox="1"/>
          <p:nvPr/>
        </p:nvSpPr>
        <p:spPr>
          <a:xfrm>
            <a:off x="5527997" y="1952581"/>
            <a:ext cx="8845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Downstream transport</a:t>
            </a:r>
          </a:p>
        </p:txBody>
      </p:sp>
      <p:sp>
        <p:nvSpPr>
          <p:cNvPr id="58" name="Textfeld 57">
            <a:extLst>
              <a:ext uri="{FF2B5EF4-FFF2-40B4-BE49-F238E27FC236}">
                <a16:creationId xmlns:a16="http://schemas.microsoft.com/office/drawing/2014/main" id="{A2A21E7B-FF11-4173-A468-40FCE0B12598}"/>
              </a:ext>
            </a:extLst>
          </p:cNvPr>
          <p:cNvSpPr txBox="1"/>
          <p:nvPr/>
        </p:nvSpPr>
        <p:spPr>
          <a:xfrm>
            <a:off x="6513180" y="1952581"/>
            <a:ext cx="14668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Use-of-sold products</a:t>
            </a:r>
            <a:br>
              <a:rPr kumimoji="0" lang="en-US" sz="1200" b="1" i="0" u="none" strike="noStrike" kern="1200" cap="none" spc="0" normalizeH="0" baseline="0" noProof="0">
                <a:ln>
                  <a:noFill/>
                </a:ln>
                <a:solidFill>
                  <a:srgbClr val="000000"/>
                </a:solidFill>
                <a:effectLst/>
                <a:uLnTx/>
                <a:uFillTx/>
                <a:latin typeface="Arial"/>
                <a:ea typeface="+mn-ea"/>
                <a:cs typeface="+mn-cs"/>
              </a:rPr>
            </a:br>
            <a:r>
              <a:rPr kumimoji="0" lang="en-US" sz="800" b="0" i="1" u="none" strike="noStrike" kern="1200" cap="none" spc="0" normalizeH="0" baseline="0" noProof="0">
                <a:ln>
                  <a:noFill/>
                </a:ln>
                <a:solidFill>
                  <a:srgbClr val="000000"/>
                </a:solidFill>
                <a:effectLst/>
                <a:uLnTx/>
                <a:uFillTx/>
                <a:latin typeface="Arial"/>
                <a:ea typeface="+mn-ea"/>
                <a:cs typeface="+mn-cs"/>
              </a:rPr>
              <a:t>(in vehicles)</a:t>
            </a:r>
          </a:p>
        </p:txBody>
      </p:sp>
      <p:sp>
        <p:nvSpPr>
          <p:cNvPr id="59" name="Textfeld 58">
            <a:extLst>
              <a:ext uri="{FF2B5EF4-FFF2-40B4-BE49-F238E27FC236}">
                <a16:creationId xmlns:a16="http://schemas.microsoft.com/office/drawing/2014/main" id="{4A9BE65B-0CFE-4711-B142-6D573C6A9CFB}"/>
              </a:ext>
            </a:extLst>
          </p:cNvPr>
          <p:cNvSpPr txBox="1"/>
          <p:nvPr/>
        </p:nvSpPr>
        <p:spPr>
          <a:xfrm>
            <a:off x="8108966" y="1952581"/>
            <a:ext cx="88454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End-of-Life Treatment</a:t>
            </a:r>
          </a:p>
        </p:txBody>
      </p:sp>
      <p:sp>
        <p:nvSpPr>
          <p:cNvPr id="60" name="Textfeld 59">
            <a:extLst>
              <a:ext uri="{FF2B5EF4-FFF2-40B4-BE49-F238E27FC236}">
                <a16:creationId xmlns:a16="http://schemas.microsoft.com/office/drawing/2014/main" id="{EFED3826-7493-4D72-B9D5-8E347F63D980}"/>
              </a:ext>
            </a:extLst>
          </p:cNvPr>
          <p:cNvSpPr txBox="1"/>
          <p:nvPr/>
        </p:nvSpPr>
        <p:spPr>
          <a:xfrm>
            <a:off x="4289269" y="2929986"/>
            <a:ext cx="10169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50000"/>
                    <a:lumOff val="50000"/>
                  </a:srgbClr>
                </a:solidFill>
                <a:effectLst/>
                <a:uLnTx/>
                <a:uFillTx/>
                <a:latin typeface="Arial"/>
                <a:ea typeface="+mn-ea"/>
                <a:cs typeface="+mn-cs"/>
              </a:rPr>
              <a:t>Direct emissions </a:t>
            </a:r>
            <a:r>
              <a:rPr kumimoji="0" lang="en-US" sz="800" b="1" i="1" u="none" strike="noStrike" kern="1200" cap="none" spc="0" normalizeH="0" baseline="0" noProof="0">
                <a:ln>
                  <a:noFill/>
                </a:ln>
                <a:solidFill>
                  <a:srgbClr val="7F7F7F"/>
                </a:solidFill>
                <a:effectLst/>
                <a:uLnTx/>
                <a:uFillTx/>
                <a:latin typeface="Arial"/>
                <a:ea typeface="+mn-ea"/>
                <a:cs typeface="+mn-cs"/>
              </a:rPr>
              <a:t>Scope 1</a:t>
            </a:r>
          </a:p>
        </p:txBody>
      </p:sp>
      <p:sp>
        <p:nvSpPr>
          <p:cNvPr id="61" name="Textfeld 60">
            <a:extLst>
              <a:ext uri="{FF2B5EF4-FFF2-40B4-BE49-F238E27FC236}">
                <a16:creationId xmlns:a16="http://schemas.microsoft.com/office/drawing/2014/main" id="{2E4BB196-3A4D-4CAF-A66F-D7B5C1ED9DA3}"/>
              </a:ext>
            </a:extLst>
          </p:cNvPr>
          <p:cNvSpPr txBox="1"/>
          <p:nvPr/>
        </p:nvSpPr>
        <p:spPr>
          <a:xfrm>
            <a:off x="4289269" y="3270327"/>
            <a:ext cx="10169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lumMod val="50000"/>
                    <a:lumOff val="50000"/>
                  </a:srgbClr>
                </a:solidFill>
                <a:effectLst/>
                <a:uLnTx/>
                <a:uFillTx/>
                <a:latin typeface="Arial"/>
                <a:ea typeface="+mn-ea"/>
                <a:cs typeface="+mn-cs"/>
              </a:rPr>
              <a:t>Indirect emissions </a:t>
            </a:r>
            <a:r>
              <a:rPr kumimoji="0" lang="en-US" sz="800" b="1" i="1" u="none" strike="noStrike" kern="1200" cap="none" spc="0" normalizeH="0" baseline="0" noProof="0">
                <a:ln>
                  <a:noFill/>
                </a:ln>
                <a:solidFill>
                  <a:srgbClr val="7F7F7F"/>
                </a:solidFill>
                <a:effectLst/>
                <a:uLnTx/>
                <a:uFillTx/>
                <a:latin typeface="Arial"/>
                <a:ea typeface="+mn-ea"/>
                <a:cs typeface="+mn-cs"/>
              </a:rPr>
              <a:t>Scope 2</a:t>
            </a:r>
          </a:p>
        </p:txBody>
      </p:sp>
      <p:sp>
        <p:nvSpPr>
          <p:cNvPr id="62" name="Rechteck 61">
            <a:extLst>
              <a:ext uri="{FF2B5EF4-FFF2-40B4-BE49-F238E27FC236}">
                <a16:creationId xmlns:a16="http://schemas.microsoft.com/office/drawing/2014/main" id="{1507C1EC-D444-485C-B9BF-18998CEFD9AA}"/>
              </a:ext>
            </a:extLst>
          </p:cNvPr>
          <p:cNvSpPr/>
          <p:nvPr/>
        </p:nvSpPr>
        <p:spPr>
          <a:xfrm rot="500356">
            <a:off x="1049076" y="4513794"/>
            <a:ext cx="1331200" cy="367463"/>
          </a:xfrm>
          <a:prstGeom prst="rect">
            <a:avLst/>
          </a:prstGeom>
          <a:solidFill>
            <a:schemeClr val="accent5">
              <a:lumMod val="20000"/>
              <a:lumOff val="80000"/>
            </a:schemeClr>
          </a:solidFill>
          <a:ln w="9525">
            <a:no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lumMod val="65000"/>
                  </a:srgbClr>
                </a:solidFill>
                <a:effectLst/>
                <a:uLnTx/>
                <a:uFillTx/>
                <a:latin typeface="Arial"/>
                <a:ea typeface="+mn-ea"/>
                <a:cs typeface="+mn-cs"/>
              </a:rPr>
              <a:t>Figures audited by KPMG</a:t>
            </a:r>
          </a:p>
        </p:txBody>
      </p:sp>
      <p:sp>
        <p:nvSpPr>
          <p:cNvPr id="64" name="Textfeld 63">
            <a:extLst>
              <a:ext uri="{FF2B5EF4-FFF2-40B4-BE49-F238E27FC236}">
                <a16:creationId xmlns:a16="http://schemas.microsoft.com/office/drawing/2014/main" id="{DB1074FE-8852-4B44-B6E3-F01F34F7D1D0}"/>
              </a:ext>
            </a:extLst>
          </p:cNvPr>
          <p:cNvSpPr txBox="1"/>
          <p:nvPr/>
        </p:nvSpPr>
        <p:spPr>
          <a:xfrm>
            <a:off x="3843626" y="3861282"/>
            <a:ext cx="145334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Supply chain of energy supply</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65" name="Textfeld 64">
            <a:extLst>
              <a:ext uri="{FF2B5EF4-FFF2-40B4-BE49-F238E27FC236}">
                <a16:creationId xmlns:a16="http://schemas.microsoft.com/office/drawing/2014/main" id="{215D7AD8-BE8C-4E5A-A18A-E153309A566F}"/>
              </a:ext>
            </a:extLst>
          </p:cNvPr>
          <p:cNvSpPr txBox="1"/>
          <p:nvPr/>
        </p:nvSpPr>
        <p:spPr>
          <a:xfrm>
            <a:off x="3843626" y="4108531"/>
            <a:ext cx="145334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Business Travel</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66" name="Textfeld 65">
            <a:extLst>
              <a:ext uri="{FF2B5EF4-FFF2-40B4-BE49-F238E27FC236}">
                <a16:creationId xmlns:a16="http://schemas.microsoft.com/office/drawing/2014/main" id="{EC32DCF8-52A7-45C0-A3A2-CB7909BC2892}"/>
              </a:ext>
            </a:extLst>
          </p:cNvPr>
          <p:cNvSpPr txBox="1"/>
          <p:nvPr/>
        </p:nvSpPr>
        <p:spPr>
          <a:xfrm>
            <a:off x="3843626" y="4433004"/>
            <a:ext cx="145334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Waste</a:t>
            </a:r>
            <a:endParaRPr kumimoji="0" lang="en-US" sz="800" b="0" i="0" u="none" strike="noStrike" kern="1200" cap="none" spc="0" normalizeH="0" baseline="0" noProof="0">
              <a:ln>
                <a:noFill/>
              </a:ln>
              <a:solidFill>
                <a:srgbClr val="000000"/>
              </a:solidFill>
              <a:effectLst/>
              <a:uLnTx/>
              <a:uFillTx/>
              <a:latin typeface="Arial"/>
              <a:ea typeface="+mn-ea"/>
              <a:cs typeface="+mn-cs"/>
            </a:endParaRPr>
          </a:p>
        </p:txBody>
      </p:sp>
      <p:sp>
        <p:nvSpPr>
          <p:cNvPr id="63" name="Textfeld 62">
            <a:extLst>
              <a:ext uri="{FF2B5EF4-FFF2-40B4-BE49-F238E27FC236}">
                <a16:creationId xmlns:a16="http://schemas.microsoft.com/office/drawing/2014/main" id="{36CC3AF7-C758-49C0-A42E-D4462148362E}"/>
              </a:ext>
            </a:extLst>
          </p:cNvPr>
          <p:cNvSpPr txBox="1"/>
          <p:nvPr/>
        </p:nvSpPr>
        <p:spPr>
          <a:xfrm>
            <a:off x="3206220" y="2448944"/>
            <a:ext cx="10552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3.22</a:t>
            </a:r>
            <a:r>
              <a:rPr kumimoji="0" lang="en-US" sz="1000" b="0" i="0" u="none" strike="noStrike" kern="1200" cap="none" spc="0" normalizeH="0" baseline="0" noProof="0">
                <a:ln>
                  <a:noFill/>
                </a:ln>
                <a:solidFill>
                  <a:srgbClr val="000000"/>
                </a:solidFill>
                <a:effectLst/>
                <a:uLnTx/>
                <a:uFillTx/>
                <a:latin typeface="Arial"/>
                <a:ea typeface="+mn-ea"/>
                <a:cs typeface="+mn-cs"/>
              </a:rPr>
              <a:t> Mio t</a:t>
            </a:r>
          </a:p>
        </p:txBody>
      </p:sp>
      <p:sp>
        <p:nvSpPr>
          <p:cNvPr id="72" name="Textfeld 71">
            <a:extLst>
              <a:ext uri="{FF2B5EF4-FFF2-40B4-BE49-F238E27FC236}">
                <a16:creationId xmlns:a16="http://schemas.microsoft.com/office/drawing/2014/main" id="{3CFAB359-5B24-4AB7-B235-E9B037B02862}"/>
              </a:ext>
            </a:extLst>
          </p:cNvPr>
          <p:cNvSpPr txBox="1"/>
          <p:nvPr/>
        </p:nvSpPr>
        <p:spPr>
          <a:xfrm>
            <a:off x="376475" y="1937889"/>
            <a:ext cx="13559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Purchased Goods</a:t>
            </a:r>
            <a:br>
              <a:rPr kumimoji="0" lang="en-US" sz="1050" b="1" i="0" u="none" strike="noStrike" kern="1200" cap="none" spc="0" normalizeH="0" baseline="0" noProof="0">
                <a:ln>
                  <a:noFill/>
                </a:ln>
                <a:solidFill>
                  <a:srgbClr val="000000"/>
                </a:solidFill>
                <a:effectLst/>
                <a:uLnTx/>
                <a:uFillTx/>
                <a:latin typeface="Arial"/>
                <a:ea typeface="+mn-ea"/>
                <a:cs typeface="+mn-cs"/>
              </a:rPr>
            </a:br>
            <a:r>
              <a:rPr kumimoji="0" lang="en-US" sz="800" b="0" i="1" u="none" strike="noStrike" kern="1200" cap="none" spc="0" normalizeH="0" baseline="0" noProof="0">
                <a:ln>
                  <a:noFill/>
                </a:ln>
                <a:solidFill>
                  <a:srgbClr val="000000"/>
                </a:solidFill>
                <a:effectLst/>
                <a:uLnTx/>
                <a:uFillTx/>
                <a:latin typeface="Arial"/>
                <a:ea typeface="+mn-ea"/>
                <a:cs typeface="+mn-cs"/>
              </a:rPr>
              <a:t>(materials &amp; components)</a:t>
            </a:r>
            <a:endParaRPr kumimoji="0" lang="en-US" sz="1050" b="0" i="1" u="none" strike="noStrike" kern="1200" cap="none" spc="0" normalizeH="0" baseline="0" noProof="0">
              <a:ln>
                <a:noFill/>
              </a:ln>
              <a:solidFill>
                <a:srgbClr val="000000"/>
              </a:solidFill>
              <a:effectLst/>
              <a:uLnTx/>
              <a:uFillTx/>
              <a:latin typeface="Arial"/>
              <a:ea typeface="+mn-ea"/>
              <a:cs typeface="+mn-cs"/>
            </a:endParaRPr>
          </a:p>
        </p:txBody>
      </p:sp>
      <p:sp>
        <p:nvSpPr>
          <p:cNvPr id="3" name="Textfeld 2">
            <a:extLst>
              <a:ext uri="{FF2B5EF4-FFF2-40B4-BE49-F238E27FC236}">
                <a16:creationId xmlns:a16="http://schemas.microsoft.com/office/drawing/2014/main" id="{D9F3D6DF-0B23-4BB3-8DF3-8C58E0BA5AA1}"/>
              </a:ext>
            </a:extLst>
          </p:cNvPr>
          <p:cNvSpPr txBox="1"/>
          <p:nvPr/>
        </p:nvSpPr>
        <p:spPr>
          <a:xfrm rot="16200000">
            <a:off x="-476603" y="3004234"/>
            <a:ext cx="132857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595959"/>
                </a:solidFill>
                <a:effectLst/>
                <a:uLnTx/>
                <a:uFillTx/>
                <a:latin typeface="Arial"/>
                <a:ea typeface="+mn-ea"/>
                <a:cs typeface="+mn-cs"/>
              </a:rPr>
              <a:t>Scope 3</a:t>
            </a:r>
          </a:p>
        </p:txBody>
      </p:sp>
      <p:sp>
        <p:nvSpPr>
          <p:cNvPr id="97" name="Fußzeilenplatzhalter 24">
            <a:extLst>
              <a:ext uri="{FF2B5EF4-FFF2-40B4-BE49-F238E27FC236}">
                <a16:creationId xmlns:a16="http://schemas.microsoft.com/office/drawing/2014/main" id="{1ED9C4D7-1D92-490C-90C6-CFC4568BE7DB}"/>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sp>
        <p:nvSpPr>
          <p:cNvPr id="98" name="Foliennummernplatzhalter 7">
            <a:extLst>
              <a:ext uri="{FF2B5EF4-FFF2-40B4-BE49-F238E27FC236}">
                <a16:creationId xmlns:a16="http://schemas.microsoft.com/office/drawing/2014/main" id="{EBBA564A-25BA-4204-8AF3-CE20F6C9BE8B}"/>
              </a:ext>
            </a:extLst>
          </p:cNvPr>
          <p:cNvSpPr txBox="1">
            <a:spLocks/>
          </p:cNvSpPr>
          <p:nvPr/>
        </p:nvSpPr>
        <p:spPr>
          <a:xfrm>
            <a:off x="8568444" y="4810511"/>
            <a:ext cx="360289" cy="137503"/>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A48181-2C78-49CB-8C52-912A07842C2E}" type="slidenum">
              <a:rPr kumimoji="0" lang="en-US"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pic>
        <p:nvPicPr>
          <p:cNvPr id="1026" name="Picture 2">
            <a:extLst>
              <a:ext uri="{FF2B5EF4-FFF2-40B4-BE49-F238E27FC236}">
                <a16:creationId xmlns:a16="http://schemas.microsoft.com/office/drawing/2014/main" id="{ED0B672B-093C-4DB9-A10D-3E6CD0080248}"/>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2049971" y="1278681"/>
            <a:ext cx="649338" cy="634434"/>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50A9F08F-F108-4F25-B331-79FD18760A5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32728" y="1278682"/>
            <a:ext cx="1411234" cy="634434"/>
          </a:xfrm>
          <a:prstGeom prst="rect">
            <a:avLst/>
          </a:prstGeom>
        </p:spPr>
      </p:pic>
      <p:pic>
        <p:nvPicPr>
          <p:cNvPr id="1028" name="Picture 4">
            <a:extLst>
              <a:ext uri="{FF2B5EF4-FFF2-40B4-BE49-F238E27FC236}">
                <a16:creationId xmlns:a16="http://schemas.microsoft.com/office/drawing/2014/main" id="{EC4E2DD9-8C28-4BBC-8248-3FC534DA9F86}"/>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5560602" y="1271685"/>
            <a:ext cx="689258" cy="660306"/>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CDAB2A92-1712-451B-97F4-BF5F923C4835}"/>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494354" y="1278067"/>
            <a:ext cx="1398321" cy="653924"/>
          </a:xfrm>
          <a:prstGeom prst="rect">
            <a:avLst/>
          </a:prstGeom>
        </p:spPr>
      </p:pic>
      <p:pic>
        <p:nvPicPr>
          <p:cNvPr id="1030" name="Picture 6">
            <a:extLst>
              <a:ext uri="{FF2B5EF4-FFF2-40B4-BE49-F238E27FC236}">
                <a16:creationId xmlns:a16="http://schemas.microsoft.com/office/drawing/2014/main" id="{46CF984E-1F97-4CFC-A10D-E5678A1FEED3}"/>
              </a:ext>
            </a:extLst>
          </p:cNvPr>
          <p:cNvPicPr>
            <a:picLocks noChangeAspect="1" noChangeArrowheads="1"/>
          </p:cNvPicPr>
          <p:nvPr/>
        </p:nvPicPr>
        <p:blipFill rotWithShape="1">
          <a:blip r:embed="rId17" cstate="screen">
            <a:extLst>
              <a:ext uri="{BEBA8EAE-BF5A-486C-A8C5-ECC9F3942E4B}">
                <a14:imgProps xmlns:a14="http://schemas.microsoft.com/office/drawing/2010/main">
                  <a14:imgLayer r:embed="rId18">
                    <a14:imgEffect>
                      <a14:artisticChalkSketch/>
                    </a14:imgEffect>
                  </a14:imgLayer>
                </a14:imgProps>
              </a:ext>
              <a:ext uri="{28A0092B-C50C-407E-A947-70E740481C1C}">
                <a14:useLocalDpi xmlns:a14="http://schemas.microsoft.com/office/drawing/2010/main"/>
              </a:ext>
            </a:extLst>
          </a:blip>
          <a:srcRect/>
          <a:stretch/>
        </p:blipFill>
        <p:spPr bwMode="auto">
          <a:xfrm>
            <a:off x="8143394" y="1272845"/>
            <a:ext cx="754493" cy="6547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DFB95DD1-E515-40F4-B965-D28A9C805FCF}"/>
              </a:ext>
            </a:extLst>
          </p:cNvPr>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2962656" y="1297840"/>
            <a:ext cx="2465952" cy="626077"/>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3796177E-DB30-463C-AB1C-70C143252EB7}"/>
              </a:ext>
            </a:extLst>
          </p:cNvPr>
          <p:cNvSpPr txBox="1"/>
          <p:nvPr/>
        </p:nvSpPr>
        <p:spPr>
          <a:xfrm>
            <a:off x="3002992" y="4810511"/>
            <a:ext cx="2907012"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1" u="none" strike="noStrike" kern="1200" cap="none" spc="0" normalizeH="0" baseline="0" noProof="0">
                <a:ln>
                  <a:noFill/>
                </a:ln>
                <a:solidFill>
                  <a:srgbClr val="000000">
                    <a:lumMod val="50000"/>
                    <a:lumOff val="50000"/>
                  </a:srgbClr>
                </a:solidFill>
                <a:effectLst/>
                <a:uLnTx/>
                <a:uFillTx/>
                <a:latin typeface="Arial"/>
                <a:ea typeface="+mn-ea"/>
                <a:cs typeface="+mn-cs"/>
              </a:rPr>
              <a:t>7 categories of Scope 3 not reported yet</a:t>
            </a:r>
          </a:p>
        </p:txBody>
      </p:sp>
      <p:sp>
        <p:nvSpPr>
          <p:cNvPr id="69" name="Textfeld 68">
            <a:extLst>
              <a:ext uri="{FF2B5EF4-FFF2-40B4-BE49-F238E27FC236}">
                <a16:creationId xmlns:a16="http://schemas.microsoft.com/office/drawing/2014/main" id="{0BFCDB0A-7AD9-4CB9-B37E-5EB4F4CB57B6}"/>
              </a:ext>
            </a:extLst>
          </p:cNvPr>
          <p:cNvSpPr txBox="1"/>
          <p:nvPr/>
        </p:nvSpPr>
        <p:spPr>
          <a:xfrm>
            <a:off x="4301232" y="2454221"/>
            <a:ext cx="116468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lumMod val="50000"/>
                    <a:lumOff val="50000"/>
                  </a:srgbClr>
                </a:solidFill>
                <a:effectLst/>
                <a:uLnTx/>
                <a:uFillTx/>
                <a:latin typeface="Arial"/>
                <a:ea typeface="+mn-ea"/>
                <a:cs typeface="+mn-cs"/>
              </a:rPr>
              <a:t>Own emissions </a:t>
            </a:r>
            <a:r>
              <a:rPr kumimoji="0" lang="en-US" sz="1000" b="1" i="1" u="none" strike="noStrike" kern="1200" cap="none" spc="0" normalizeH="0" baseline="0" noProof="0">
                <a:ln>
                  <a:noFill/>
                </a:ln>
                <a:solidFill>
                  <a:srgbClr val="595959"/>
                </a:solidFill>
                <a:effectLst/>
                <a:uLnTx/>
                <a:uFillTx/>
                <a:latin typeface="Arial"/>
                <a:ea typeface="+mn-ea"/>
                <a:cs typeface="+mn-cs"/>
              </a:rPr>
              <a:t>Scope 1+2</a:t>
            </a:r>
          </a:p>
        </p:txBody>
      </p:sp>
    </p:spTree>
    <p:extLst>
      <p:ext uri="{BB962C8B-B14F-4D97-AF65-F5344CB8AC3E}">
        <p14:creationId xmlns:p14="http://schemas.microsoft.com/office/powerpoint/2010/main" val="239655260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D0E79B8-B94A-4E63-94D7-2D8448243C7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42875" y="663575"/>
            <a:ext cx="3508540" cy="4345697"/>
          </a:xfrm>
          <a:prstGeom prst="rect">
            <a:avLst/>
          </a:prstGeom>
        </p:spPr>
      </p:pic>
      <p:sp>
        <p:nvSpPr>
          <p:cNvPr id="9" name="Rechteck 8">
            <a:extLst>
              <a:ext uri="{FF2B5EF4-FFF2-40B4-BE49-F238E27FC236}">
                <a16:creationId xmlns:a16="http://schemas.microsoft.com/office/drawing/2014/main" id="{2E850079-480E-4CD2-AFA6-79B29C445550}"/>
              </a:ext>
            </a:extLst>
          </p:cNvPr>
          <p:cNvSpPr/>
          <p:nvPr/>
        </p:nvSpPr>
        <p:spPr>
          <a:xfrm>
            <a:off x="331696" y="2205707"/>
            <a:ext cx="2506754" cy="2937793"/>
          </a:xfrm>
          <a:prstGeom prst="rect">
            <a:avLst/>
          </a:prstGeom>
          <a:solidFill>
            <a:srgbClr val="B8DBFA">
              <a:alpha val="49000"/>
            </a:srgbClr>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57" name="Pfeil: nach links 56">
            <a:extLst>
              <a:ext uri="{FF2B5EF4-FFF2-40B4-BE49-F238E27FC236}">
                <a16:creationId xmlns:a16="http://schemas.microsoft.com/office/drawing/2014/main" id="{8BED256C-2DF7-444E-9D48-A1F69139B032}"/>
              </a:ext>
            </a:extLst>
          </p:cNvPr>
          <p:cNvSpPr/>
          <p:nvPr/>
        </p:nvSpPr>
        <p:spPr>
          <a:xfrm>
            <a:off x="1715366" y="1505935"/>
            <a:ext cx="1439073" cy="429758"/>
          </a:xfrm>
          <a:prstGeom prst="leftArrow">
            <a:avLst/>
          </a:prstGeom>
          <a:solidFill>
            <a:schemeClr val="accent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58" name="Pfeil: nach links 57">
            <a:extLst>
              <a:ext uri="{FF2B5EF4-FFF2-40B4-BE49-F238E27FC236}">
                <a16:creationId xmlns:a16="http://schemas.microsoft.com/office/drawing/2014/main" id="{394B6350-F380-41D4-A04F-45673DB28E42}"/>
              </a:ext>
            </a:extLst>
          </p:cNvPr>
          <p:cNvSpPr/>
          <p:nvPr/>
        </p:nvSpPr>
        <p:spPr>
          <a:xfrm>
            <a:off x="1715367" y="2714746"/>
            <a:ext cx="1464919" cy="752273"/>
          </a:xfrm>
          <a:prstGeom prst="leftArrow">
            <a:avLst/>
          </a:prstGeom>
          <a:solidFill>
            <a:schemeClr val="bg2">
              <a:lumMod val="90000"/>
            </a:schemeClr>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11" name="Textfeld 10">
            <a:extLst>
              <a:ext uri="{FF2B5EF4-FFF2-40B4-BE49-F238E27FC236}">
                <a16:creationId xmlns:a16="http://schemas.microsoft.com/office/drawing/2014/main" id="{7B4D6449-1C62-4C93-836F-C5C73DC95B22}"/>
              </a:ext>
            </a:extLst>
          </p:cNvPr>
          <p:cNvSpPr txBox="1"/>
          <p:nvPr/>
        </p:nvSpPr>
        <p:spPr>
          <a:xfrm>
            <a:off x="3240270" y="989713"/>
            <a:ext cx="18659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Arial"/>
                <a:ea typeface="+mn-ea"/>
                <a:cs typeface="+mn-cs"/>
              </a:rPr>
              <a:t>Emissions related to our production</a:t>
            </a:r>
            <a:br>
              <a:rPr kumimoji="0" lang="en-US" sz="1350" b="1" i="0" u="none" strike="noStrike" kern="1200" cap="none" spc="0" normalizeH="0" baseline="0" noProof="0">
                <a:ln>
                  <a:noFill/>
                </a:ln>
                <a:solidFill>
                  <a:srgbClr val="000000"/>
                </a:solidFill>
                <a:effectLst/>
                <a:uLnTx/>
                <a:uFillTx/>
                <a:latin typeface="Arial"/>
                <a:ea typeface="+mn-ea"/>
                <a:cs typeface="+mn-cs"/>
              </a:rPr>
            </a:br>
            <a:r>
              <a:rPr kumimoji="0" lang="en-US" sz="900" b="1" i="0" u="none" strike="noStrike" kern="1200" cap="none" spc="0" normalizeH="0" baseline="0" noProof="0">
                <a:ln>
                  <a:noFill/>
                </a:ln>
                <a:solidFill>
                  <a:srgbClr val="000000"/>
                </a:solidFill>
                <a:effectLst/>
                <a:uLnTx/>
                <a:uFillTx/>
                <a:latin typeface="Arial"/>
                <a:ea typeface="+mn-ea"/>
                <a:cs typeface="+mn-cs"/>
              </a:rPr>
              <a:t>(Scope 1+2)</a:t>
            </a:r>
            <a:endParaRPr kumimoji="0" lang="en-US" sz="1350" b="1" i="0" u="none" strike="noStrike" kern="1200" cap="none" spc="0" normalizeH="0" baseline="0" noProof="0">
              <a:ln>
                <a:noFill/>
              </a:ln>
              <a:solidFill>
                <a:srgbClr val="000000"/>
              </a:solidFill>
              <a:effectLst/>
              <a:uLnTx/>
              <a:uFillTx/>
              <a:latin typeface="Arial"/>
              <a:ea typeface="+mn-ea"/>
              <a:cs typeface="+mn-cs"/>
            </a:endParaRPr>
          </a:p>
        </p:txBody>
      </p:sp>
      <p:sp>
        <p:nvSpPr>
          <p:cNvPr id="59" name="Textfeld 58">
            <a:extLst>
              <a:ext uri="{FF2B5EF4-FFF2-40B4-BE49-F238E27FC236}">
                <a16:creationId xmlns:a16="http://schemas.microsoft.com/office/drawing/2014/main" id="{F7B6C37A-C762-4A96-BCE0-271B6E9CB656}"/>
              </a:ext>
            </a:extLst>
          </p:cNvPr>
          <p:cNvSpPr txBox="1"/>
          <p:nvPr/>
        </p:nvSpPr>
        <p:spPr>
          <a:xfrm>
            <a:off x="3240270" y="1544806"/>
            <a:ext cx="190629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Arial"/>
                <a:ea typeface="+mn-ea"/>
                <a:cs typeface="+mn-cs"/>
              </a:rPr>
              <a:t>Emissions related to</a:t>
            </a:r>
            <a:br>
              <a:rPr kumimoji="0" lang="en-US" sz="1350" b="1" i="0" u="none" strike="noStrike" kern="1200" cap="none" spc="0" normalizeH="0" baseline="0" noProof="0">
                <a:ln>
                  <a:noFill/>
                </a:ln>
                <a:solidFill>
                  <a:srgbClr val="000000"/>
                </a:solidFill>
                <a:effectLst/>
                <a:uLnTx/>
                <a:uFillTx/>
                <a:latin typeface="Arial"/>
                <a:ea typeface="+mn-ea"/>
                <a:cs typeface="+mn-cs"/>
              </a:rPr>
            </a:br>
            <a:r>
              <a:rPr kumimoji="0" lang="en-US" sz="1350" b="1" i="0" u="none" strike="noStrike" kern="1200" cap="none" spc="0" normalizeH="0" baseline="0" noProof="0">
                <a:ln>
                  <a:noFill/>
                </a:ln>
                <a:solidFill>
                  <a:srgbClr val="000000"/>
                </a:solidFill>
                <a:effectLst/>
                <a:uLnTx/>
                <a:uFillTx/>
                <a:latin typeface="Arial"/>
                <a:ea typeface="+mn-ea"/>
                <a:cs typeface="+mn-cs"/>
              </a:rPr>
              <a:t>our business activity</a:t>
            </a:r>
            <a:br>
              <a:rPr kumimoji="0" lang="en-US" sz="1350" b="1" i="0" u="none" strike="noStrike" kern="1200" cap="none" spc="0" normalizeH="0" baseline="0" noProof="0">
                <a:ln>
                  <a:noFill/>
                </a:ln>
                <a:solidFill>
                  <a:srgbClr val="000000"/>
                </a:solidFill>
                <a:effectLst/>
                <a:uLnTx/>
                <a:uFillTx/>
                <a:latin typeface="Arial"/>
                <a:ea typeface="+mn-ea"/>
                <a:cs typeface="+mn-cs"/>
              </a:rPr>
            </a:br>
            <a:r>
              <a:rPr kumimoji="0" lang="en-US" sz="900" b="1" i="0" u="none" strike="noStrike" kern="1200" cap="none" spc="0" normalizeH="0" baseline="0" noProof="0">
                <a:ln>
                  <a:noFill/>
                </a:ln>
                <a:solidFill>
                  <a:srgbClr val="000000"/>
                </a:solidFill>
                <a:effectLst/>
                <a:uLnTx/>
                <a:uFillTx/>
                <a:latin typeface="Arial"/>
                <a:ea typeface="+mn-ea"/>
                <a:cs typeface="+mn-cs"/>
              </a:rPr>
              <a:t>(Scope 1+2+3)</a:t>
            </a:r>
            <a:endParaRPr kumimoji="0" lang="en-US" sz="1350" b="1" i="0" u="none" strike="noStrike" kern="1200" cap="none" spc="0" normalizeH="0" baseline="0" noProof="0">
              <a:ln>
                <a:noFill/>
              </a:ln>
              <a:solidFill>
                <a:srgbClr val="000000"/>
              </a:solidFill>
              <a:effectLst/>
              <a:uLnTx/>
              <a:uFillTx/>
              <a:latin typeface="Arial"/>
              <a:ea typeface="+mn-ea"/>
              <a:cs typeface="+mn-cs"/>
            </a:endParaRPr>
          </a:p>
        </p:txBody>
      </p:sp>
      <p:sp>
        <p:nvSpPr>
          <p:cNvPr id="12" name="Rechteck 11">
            <a:extLst>
              <a:ext uri="{FF2B5EF4-FFF2-40B4-BE49-F238E27FC236}">
                <a16:creationId xmlns:a16="http://schemas.microsoft.com/office/drawing/2014/main" id="{98351343-A2BF-40EA-B67C-C2BFF97F3F85}"/>
              </a:ext>
            </a:extLst>
          </p:cNvPr>
          <p:cNvSpPr/>
          <p:nvPr/>
        </p:nvSpPr>
        <p:spPr>
          <a:xfrm>
            <a:off x="3240269" y="2752932"/>
            <a:ext cx="2348492" cy="76174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lumMod val="65000"/>
                    <a:lumOff val="35000"/>
                  </a:srgbClr>
                </a:solidFill>
                <a:effectLst/>
                <a:uLnTx/>
                <a:uFillTx/>
                <a:latin typeface="Arial"/>
                <a:ea typeface="+mn-ea"/>
                <a:cs typeface="+mn-cs"/>
              </a:rPr>
              <a:t>Emissions related to the entire transport sector</a:t>
            </a:r>
            <a:br>
              <a:rPr kumimoji="0" lang="en-US" sz="1350" b="0" i="0" u="none" strike="noStrike" kern="1200" cap="none" spc="0" normalizeH="0" baseline="0" noProof="0">
                <a:ln>
                  <a:noFill/>
                </a:ln>
                <a:solidFill>
                  <a:srgbClr val="000000">
                    <a:lumMod val="65000"/>
                    <a:lumOff val="35000"/>
                  </a:srgbClr>
                </a:solidFill>
                <a:effectLst/>
                <a:uLnTx/>
                <a:uFillTx/>
                <a:latin typeface="Arial"/>
                <a:ea typeface="+mn-ea"/>
                <a:cs typeface="+mn-cs"/>
              </a:rPr>
            </a:br>
            <a:r>
              <a:rPr kumimoji="0" lang="en-US" sz="825" b="0" i="0" u="none" strike="noStrike" kern="1200" cap="none" spc="0" normalizeH="0" baseline="0" noProof="0">
                <a:ln>
                  <a:noFill/>
                </a:ln>
                <a:solidFill>
                  <a:srgbClr val="000000">
                    <a:lumMod val="65000"/>
                    <a:lumOff val="35000"/>
                  </a:srgbClr>
                </a:solidFill>
                <a:effectLst/>
                <a:uLnTx/>
                <a:uFillTx/>
                <a:latin typeface="Arial"/>
                <a:ea typeface="+mn-ea"/>
                <a:cs typeface="+mn-cs"/>
              </a:rPr>
              <a:t>(indirectly influenced but out of</a:t>
            </a:r>
            <a:br>
              <a:rPr kumimoji="0" lang="en-US" sz="825" b="0" i="0" u="none" strike="noStrike" kern="1200" cap="none" spc="0" normalizeH="0" baseline="0" noProof="0">
                <a:ln>
                  <a:noFill/>
                </a:ln>
                <a:solidFill>
                  <a:srgbClr val="000000">
                    <a:lumMod val="65000"/>
                    <a:lumOff val="35000"/>
                  </a:srgbClr>
                </a:solidFill>
                <a:effectLst/>
                <a:uLnTx/>
                <a:uFillTx/>
                <a:latin typeface="Arial"/>
                <a:ea typeface="+mn-ea"/>
                <a:cs typeface="+mn-cs"/>
              </a:rPr>
            </a:br>
            <a:r>
              <a:rPr kumimoji="0" lang="en-US" sz="825" b="0" i="0" u="none" strike="noStrike" kern="1200" cap="none" spc="0" normalizeH="0" baseline="0" noProof="0">
                <a:ln>
                  <a:noFill/>
                </a:ln>
                <a:solidFill>
                  <a:srgbClr val="000000">
                    <a:lumMod val="65000"/>
                    <a:lumOff val="35000"/>
                  </a:srgbClr>
                </a:solidFill>
                <a:effectLst/>
                <a:uLnTx/>
                <a:uFillTx/>
                <a:latin typeface="Arial"/>
                <a:ea typeface="+mn-ea"/>
                <a:cs typeface="+mn-cs"/>
              </a:rPr>
              <a:t>our balance sheet)</a:t>
            </a:r>
            <a:endParaRPr kumimoji="0" lang="en-US" sz="135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13" name="Textfeld 12">
            <a:extLst>
              <a:ext uri="{FF2B5EF4-FFF2-40B4-BE49-F238E27FC236}">
                <a16:creationId xmlns:a16="http://schemas.microsoft.com/office/drawing/2014/main" id="{15EDA9FD-E06F-4100-9F49-4D1A95876A5C}"/>
              </a:ext>
            </a:extLst>
          </p:cNvPr>
          <p:cNvSpPr txBox="1"/>
          <p:nvPr/>
        </p:nvSpPr>
        <p:spPr>
          <a:xfrm>
            <a:off x="5445887" y="989712"/>
            <a:ext cx="1726755"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a:ln>
                  <a:noFill/>
                </a:ln>
                <a:solidFill>
                  <a:srgbClr val="000000"/>
                </a:solidFill>
                <a:effectLst/>
                <a:uLnTx/>
                <a:uFillTx/>
                <a:latin typeface="Arial"/>
                <a:ea typeface="+mn-ea"/>
                <a:cs typeface="+mn-cs"/>
              </a:rPr>
              <a:t>3.22</a:t>
            </a:r>
            <a:r>
              <a:rPr kumimoji="0" lang="en-US" sz="1500" b="1" i="0" u="none" strike="noStrike" kern="1200" cap="none" spc="0" normalizeH="0" baseline="0" noProof="0">
                <a:ln>
                  <a:noFill/>
                </a:ln>
                <a:solidFill>
                  <a:srgbClr val="000000"/>
                </a:solidFill>
                <a:effectLst/>
                <a:uLnTx/>
                <a:uFillTx/>
                <a:latin typeface="Arial"/>
                <a:ea typeface="+mn-ea"/>
                <a:cs typeface="+mn-cs"/>
              </a:rPr>
              <a:t> Mio t CO</a:t>
            </a:r>
            <a:r>
              <a:rPr kumimoji="0" lang="en-US" sz="1500" b="1" i="0" u="none" strike="noStrike" kern="1200" cap="none" spc="0" normalizeH="0" baseline="-25000" noProof="0">
                <a:ln>
                  <a:noFill/>
                </a:ln>
                <a:solidFill>
                  <a:srgbClr val="000000"/>
                </a:solidFill>
                <a:effectLst/>
                <a:uLnTx/>
                <a:uFillTx/>
                <a:latin typeface="Arial"/>
                <a:ea typeface="+mn-ea"/>
                <a:cs typeface="+mn-cs"/>
              </a:rPr>
              <a:t>2</a:t>
            </a:r>
            <a:r>
              <a:rPr kumimoji="0" lang="en-US" sz="1500" b="1" i="0" u="none" strike="noStrike" kern="1200" cap="none" spc="0" normalizeH="0" baseline="0" noProof="0">
                <a:ln>
                  <a:noFill/>
                </a:ln>
                <a:solidFill>
                  <a:srgbClr val="000000"/>
                </a:solidFill>
                <a:effectLst/>
                <a:uLnTx/>
                <a:uFillTx/>
                <a:latin typeface="Arial"/>
                <a:ea typeface="+mn-ea"/>
                <a:cs typeface="+mn-cs"/>
              </a:rPr>
              <a:t>e</a:t>
            </a:r>
          </a:p>
        </p:txBody>
      </p:sp>
      <p:sp>
        <p:nvSpPr>
          <p:cNvPr id="60" name="Textfeld 59">
            <a:extLst>
              <a:ext uri="{FF2B5EF4-FFF2-40B4-BE49-F238E27FC236}">
                <a16:creationId xmlns:a16="http://schemas.microsoft.com/office/drawing/2014/main" id="{45875279-6FFC-4875-9CC8-DF90F53820A3}"/>
              </a:ext>
            </a:extLst>
          </p:cNvPr>
          <p:cNvSpPr txBox="1"/>
          <p:nvPr/>
        </p:nvSpPr>
        <p:spPr>
          <a:xfrm>
            <a:off x="5445886" y="1586578"/>
            <a:ext cx="19303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mn-ea"/>
                <a:cs typeface="+mn-cs"/>
              </a:rPr>
              <a:t>125+ </a:t>
            </a:r>
            <a:r>
              <a:rPr kumimoji="0" lang="en-US" sz="1500" b="1" i="0" u="none" strike="noStrike" kern="1200" cap="none" spc="0" normalizeH="0" baseline="0" noProof="0">
                <a:ln>
                  <a:noFill/>
                </a:ln>
                <a:solidFill>
                  <a:srgbClr val="000000"/>
                </a:solidFill>
                <a:effectLst/>
                <a:uLnTx/>
                <a:uFillTx/>
                <a:latin typeface="Arial"/>
                <a:ea typeface="+mn-ea"/>
                <a:cs typeface="+mn-cs"/>
              </a:rPr>
              <a:t>Mio t CO</a:t>
            </a:r>
            <a:r>
              <a:rPr kumimoji="0" lang="en-US" sz="1500" b="1" i="0" u="none" strike="noStrike" kern="1200" cap="none" spc="0" normalizeH="0" baseline="-25000" noProof="0">
                <a:ln>
                  <a:noFill/>
                </a:ln>
                <a:solidFill>
                  <a:srgbClr val="000000"/>
                </a:solidFill>
                <a:effectLst/>
                <a:uLnTx/>
                <a:uFillTx/>
                <a:latin typeface="Arial"/>
                <a:ea typeface="+mn-ea"/>
                <a:cs typeface="+mn-cs"/>
              </a:rPr>
              <a:t>2</a:t>
            </a:r>
            <a:r>
              <a:rPr kumimoji="0" lang="en-US" sz="1500" b="1" i="0" u="none" strike="noStrike" kern="1200" cap="none" spc="0" normalizeH="0" baseline="0" noProof="0">
                <a:ln>
                  <a:noFill/>
                </a:ln>
                <a:solidFill>
                  <a:srgbClr val="000000"/>
                </a:solidFill>
                <a:effectLst/>
                <a:uLnTx/>
                <a:uFillTx/>
                <a:latin typeface="Arial"/>
                <a:ea typeface="+mn-ea"/>
                <a:cs typeface="+mn-cs"/>
              </a:rPr>
              <a:t>e</a:t>
            </a:r>
            <a:endParaRPr kumimoji="0" lang="en-US" sz="2400" b="1" i="0" u="none" strike="noStrike" kern="1200" cap="none" spc="0" normalizeH="0" baseline="0" noProof="0">
              <a:ln>
                <a:noFill/>
              </a:ln>
              <a:solidFill>
                <a:srgbClr val="000000"/>
              </a:solidFill>
              <a:effectLst/>
              <a:uLnTx/>
              <a:uFillTx/>
              <a:latin typeface="Arial"/>
              <a:ea typeface="+mn-ea"/>
              <a:cs typeface="+mn-cs"/>
            </a:endParaRPr>
          </a:p>
        </p:txBody>
      </p:sp>
      <p:sp>
        <p:nvSpPr>
          <p:cNvPr id="61" name="Textfeld 60">
            <a:extLst>
              <a:ext uri="{FF2B5EF4-FFF2-40B4-BE49-F238E27FC236}">
                <a16:creationId xmlns:a16="http://schemas.microsoft.com/office/drawing/2014/main" id="{D79E5F42-7BB3-48B2-9FCE-036B1D4A7206}"/>
              </a:ext>
            </a:extLst>
          </p:cNvPr>
          <p:cNvSpPr txBox="1"/>
          <p:nvPr/>
        </p:nvSpPr>
        <p:spPr>
          <a:xfrm>
            <a:off x="5445886" y="2714746"/>
            <a:ext cx="3509294"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0000">
                    <a:lumMod val="65000"/>
                    <a:lumOff val="35000"/>
                  </a:srgbClr>
                </a:solidFill>
                <a:effectLst/>
                <a:uLnTx/>
                <a:uFillTx/>
                <a:latin typeface="Arial"/>
                <a:ea typeface="+mn-ea"/>
                <a:cs typeface="+mn-cs"/>
              </a:rPr>
              <a:t>8,000-10,000</a:t>
            </a:r>
            <a:r>
              <a:rPr kumimoji="0" lang="en-US" sz="2700" b="1" i="0" u="none" strike="noStrike" kern="1200" cap="none" spc="0" normalizeH="0" baseline="0" noProof="0">
                <a:ln>
                  <a:noFill/>
                </a:ln>
                <a:solidFill>
                  <a:srgbClr val="000000">
                    <a:lumMod val="65000"/>
                    <a:lumOff val="35000"/>
                  </a:srgbClr>
                </a:solidFill>
                <a:effectLst/>
                <a:uLnTx/>
                <a:uFillTx/>
                <a:latin typeface="Arial"/>
                <a:ea typeface="+mn-ea"/>
                <a:cs typeface="+mn-cs"/>
              </a:rPr>
              <a:t> </a:t>
            </a:r>
            <a:r>
              <a:rPr kumimoji="0" lang="en-US" sz="1500" b="1" i="0" u="none" strike="noStrike" kern="1200" cap="none" spc="0" normalizeH="0" baseline="0" noProof="0">
                <a:ln>
                  <a:noFill/>
                </a:ln>
                <a:solidFill>
                  <a:srgbClr val="000000">
                    <a:lumMod val="65000"/>
                    <a:lumOff val="35000"/>
                  </a:srgbClr>
                </a:solidFill>
                <a:effectLst/>
                <a:uLnTx/>
                <a:uFillTx/>
                <a:latin typeface="Arial"/>
                <a:ea typeface="+mn-ea"/>
                <a:cs typeface="+mn-cs"/>
              </a:rPr>
              <a:t>Mio t CO</a:t>
            </a:r>
            <a:r>
              <a:rPr kumimoji="0" lang="en-US" sz="1500" b="1" i="0" u="none" strike="noStrike" kern="1200" cap="none" spc="0" normalizeH="0" baseline="-25000" noProof="0">
                <a:ln>
                  <a:noFill/>
                </a:ln>
                <a:solidFill>
                  <a:srgbClr val="000000">
                    <a:lumMod val="65000"/>
                    <a:lumOff val="35000"/>
                  </a:srgbClr>
                </a:solidFill>
                <a:effectLst/>
                <a:uLnTx/>
                <a:uFillTx/>
                <a:latin typeface="Arial"/>
                <a:ea typeface="+mn-ea"/>
                <a:cs typeface="+mn-cs"/>
              </a:rPr>
              <a:t>2</a:t>
            </a:r>
            <a:r>
              <a:rPr kumimoji="0" lang="en-US" sz="1500" b="1" i="0" u="none" strike="noStrike" kern="1200" cap="none" spc="0" normalizeH="0" baseline="0" noProof="0">
                <a:ln>
                  <a:noFill/>
                </a:ln>
                <a:solidFill>
                  <a:srgbClr val="000000">
                    <a:lumMod val="65000"/>
                    <a:lumOff val="35000"/>
                  </a:srgbClr>
                </a:solidFill>
                <a:effectLst/>
                <a:uLnTx/>
                <a:uFillTx/>
                <a:latin typeface="Arial"/>
                <a:ea typeface="+mn-ea"/>
                <a:cs typeface="+mn-cs"/>
              </a:rPr>
              <a:t>e</a:t>
            </a:r>
            <a:endParaRPr kumimoji="0" lang="en-US" sz="2400" b="1"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19" name="Rechteck 18">
            <a:extLst>
              <a:ext uri="{FF2B5EF4-FFF2-40B4-BE49-F238E27FC236}">
                <a16:creationId xmlns:a16="http://schemas.microsoft.com/office/drawing/2014/main" id="{73812B0C-BC56-4F6A-907A-21A019A3FB7F}"/>
              </a:ext>
            </a:extLst>
          </p:cNvPr>
          <p:cNvSpPr/>
          <p:nvPr/>
        </p:nvSpPr>
        <p:spPr>
          <a:xfrm>
            <a:off x="1557831" y="785703"/>
            <a:ext cx="436418" cy="363875"/>
          </a:xfrm>
          <a:prstGeom prst="rect">
            <a:avLst/>
          </a:prstGeom>
          <a:solidFill>
            <a:schemeClr val="bg1">
              <a:alpha val="78000"/>
            </a:schemeClr>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EBEBEB">
                  <a:lumMod val="10000"/>
                </a:srgbClr>
              </a:solidFill>
              <a:effectLst/>
              <a:uLnTx/>
              <a:uFillTx/>
              <a:latin typeface="Arial"/>
              <a:ea typeface="+mn-ea"/>
              <a:cs typeface="+mn-cs"/>
            </a:endParaRPr>
          </a:p>
        </p:txBody>
      </p:sp>
      <p:sp>
        <p:nvSpPr>
          <p:cNvPr id="10" name="Pfeil: nach links 9">
            <a:extLst>
              <a:ext uri="{FF2B5EF4-FFF2-40B4-BE49-F238E27FC236}">
                <a16:creationId xmlns:a16="http://schemas.microsoft.com/office/drawing/2014/main" id="{3CF764A1-8488-4C0A-8C29-9639FBCCE3C1}"/>
              </a:ext>
            </a:extLst>
          </p:cNvPr>
          <p:cNvSpPr/>
          <p:nvPr/>
        </p:nvSpPr>
        <p:spPr>
          <a:xfrm>
            <a:off x="1741212" y="1016496"/>
            <a:ext cx="1439073" cy="235132"/>
          </a:xfrm>
          <a:prstGeom prst="leftArrow">
            <a:avLst/>
          </a:prstGeom>
          <a:solidFill>
            <a:schemeClr val="accent1"/>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62" name="Pfeil: nach links 61">
            <a:extLst>
              <a:ext uri="{FF2B5EF4-FFF2-40B4-BE49-F238E27FC236}">
                <a16:creationId xmlns:a16="http://schemas.microsoft.com/office/drawing/2014/main" id="{6208F592-9DC7-41A7-B401-6A8032BCCFD0}"/>
              </a:ext>
            </a:extLst>
          </p:cNvPr>
          <p:cNvSpPr/>
          <p:nvPr/>
        </p:nvSpPr>
        <p:spPr>
          <a:xfrm>
            <a:off x="1715367" y="3723677"/>
            <a:ext cx="1464919" cy="972920"/>
          </a:xfrm>
          <a:prstGeom prst="leftArrow">
            <a:avLst/>
          </a:prstGeom>
          <a:solidFill>
            <a:schemeClr val="bg2">
              <a:lumMod val="90000"/>
            </a:schemeClr>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EBEBEB">
                  <a:lumMod val="10000"/>
                </a:srgbClr>
              </a:solidFill>
              <a:effectLst/>
              <a:uLnTx/>
              <a:uFillTx/>
              <a:latin typeface="Arial"/>
              <a:ea typeface="+mn-ea"/>
              <a:cs typeface="+mn-cs"/>
            </a:endParaRPr>
          </a:p>
        </p:txBody>
      </p:sp>
      <p:sp>
        <p:nvSpPr>
          <p:cNvPr id="63" name="Rechteck 62">
            <a:extLst>
              <a:ext uri="{FF2B5EF4-FFF2-40B4-BE49-F238E27FC236}">
                <a16:creationId xmlns:a16="http://schemas.microsoft.com/office/drawing/2014/main" id="{846A56E5-0FD5-454E-AC9E-41146A833ED4}"/>
              </a:ext>
            </a:extLst>
          </p:cNvPr>
          <p:cNvSpPr/>
          <p:nvPr/>
        </p:nvSpPr>
        <p:spPr>
          <a:xfrm>
            <a:off x="3240269" y="3970650"/>
            <a:ext cx="2561607" cy="6347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0000">
                    <a:lumMod val="65000"/>
                    <a:lumOff val="35000"/>
                  </a:srgbClr>
                </a:solidFill>
                <a:effectLst/>
                <a:uLnTx/>
                <a:uFillTx/>
                <a:latin typeface="Arial"/>
                <a:ea typeface="+mn-ea"/>
                <a:cs typeface="+mn-cs"/>
              </a:rPr>
              <a:t>Global anthropogenic emissions</a:t>
            </a:r>
            <a:br>
              <a:rPr kumimoji="0" lang="en-US" sz="1350" b="0" i="0" u="none" strike="noStrike" kern="1200" cap="none" spc="0" normalizeH="0" baseline="0" noProof="0">
                <a:ln>
                  <a:noFill/>
                </a:ln>
                <a:solidFill>
                  <a:srgbClr val="000000">
                    <a:lumMod val="65000"/>
                    <a:lumOff val="35000"/>
                  </a:srgbClr>
                </a:solidFill>
                <a:effectLst/>
                <a:uLnTx/>
                <a:uFillTx/>
                <a:latin typeface="Arial"/>
                <a:ea typeface="+mn-ea"/>
                <a:cs typeface="+mn-cs"/>
              </a:rPr>
            </a:br>
            <a:r>
              <a:rPr kumimoji="0" lang="en-US" sz="825" b="0" i="0" u="none" strike="noStrike" kern="1200" cap="none" spc="0" normalizeH="0" baseline="0" noProof="0">
                <a:ln>
                  <a:noFill/>
                </a:ln>
                <a:solidFill>
                  <a:srgbClr val="000000">
                    <a:lumMod val="65000"/>
                    <a:lumOff val="35000"/>
                  </a:srgbClr>
                </a:solidFill>
                <a:effectLst/>
                <a:uLnTx/>
                <a:uFillTx/>
                <a:latin typeface="Arial"/>
                <a:ea typeface="+mn-ea"/>
                <a:cs typeface="+mn-cs"/>
              </a:rPr>
              <a:t>(out of our balance sheet)</a:t>
            </a:r>
            <a:endParaRPr kumimoji="0" lang="en-US" sz="1350" b="0"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64" name="Textfeld 63">
            <a:extLst>
              <a:ext uri="{FF2B5EF4-FFF2-40B4-BE49-F238E27FC236}">
                <a16:creationId xmlns:a16="http://schemas.microsoft.com/office/drawing/2014/main" id="{FE32D603-272A-41C9-A9ED-0C5E28BECB35}"/>
              </a:ext>
            </a:extLst>
          </p:cNvPr>
          <p:cNvSpPr txBox="1"/>
          <p:nvPr/>
        </p:nvSpPr>
        <p:spPr>
          <a:xfrm>
            <a:off x="5445886" y="3884981"/>
            <a:ext cx="2810385" cy="6001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a:ln>
                  <a:noFill/>
                </a:ln>
                <a:solidFill>
                  <a:srgbClr val="000000">
                    <a:lumMod val="65000"/>
                    <a:lumOff val="35000"/>
                  </a:srgbClr>
                </a:solidFill>
                <a:effectLst/>
                <a:uLnTx/>
                <a:uFillTx/>
                <a:latin typeface="Arial"/>
                <a:ea typeface="+mn-ea"/>
                <a:cs typeface="+mn-cs"/>
              </a:rPr>
              <a:t>~50,000 </a:t>
            </a:r>
            <a:r>
              <a:rPr kumimoji="0" lang="en-US" sz="1500" b="1" i="0" u="none" strike="noStrike" kern="1200" cap="none" spc="0" normalizeH="0" baseline="0" noProof="0">
                <a:ln>
                  <a:noFill/>
                </a:ln>
                <a:solidFill>
                  <a:srgbClr val="000000">
                    <a:lumMod val="65000"/>
                    <a:lumOff val="35000"/>
                  </a:srgbClr>
                </a:solidFill>
                <a:effectLst/>
                <a:uLnTx/>
                <a:uFillTx/>
                <a:latin typeface="Arial"/>
                <a:ea typeface="+mn-ea"/>
                <a:cs typeface="+mn-cs"/>
              </a:rPr>
              <a:t>Mio t CO</a:t>
            </a:r>
            <a:r>
              <a:rPr kumimoji="0" lang="en-US" sz="1500" b="1" i="0" u="none" strike="noStrike" kern="1200" cap="none" spc="0" normalizeH="0" baseline="-25000" noProof="0">
                <a:ln>
                  <a:noFill/>
                </a:ln>
                <a:solidFill>
                  <a:srgbClr val="000000">
                    <a:lumMod val="65000"/>
                    <a:lumOff val="35000"/>
                  </a:srgbClr>
                </a:solidFill>
                <a:effectLst/>
                <a:uLnTx/>
                <a:uFillTx/>
                <a:latin typeface="Arial"/>
                <a:ea typeface="+mn-ea"/>
                <a:cs typeface="+mn-cs"/>
              </a:rPr>
              <a:t>2</a:t>
            </a:r>
            <a:r>
              <a:rPr kumimoji="0" lang="en-US" sz="1500" b="1" i="0" u="none" strike="noStrike" kern="1200" cap="none" spc="0" normalizeH="0" baseline="0" noProof="0">
                <a:ln>
                  <a:noFill/>
                </a:ln>
                <a:solidFill>
                  <a:srgbClr val="000000">
                    <a:lumMod val="65000"/>
                    <a:lumOff val="35000"/>
                  </a:srgbClr>
                </a:solidFill>
                <a:effectLst/>
                <a:uLnTx/>
                <a:uFillTx/>
                <a:latin typeface="Arial"/>
                <a:ea typeface="+mn-ea"/>
                <a:cs typeface="+mn-cs"/>
              </a:rPr>
              <a:t>e</a:t>
            </a:r>
            <a:endParaRPr kumimoji="0" lang="en-US" sz="2400" b="1" i="0" u="none" strike="noStrike" kern="1200" cap="none" spc="0" normalizeH="0" baseline="0" noProof="0">
              <a:ln>
                <a:noFill/>
              </a:ln>
              <a:solidFill>
                <a:srgbClr val="000000">
                  <a:lumMod val="65000"/>
                  <a:lumOff val="35000"/>
                </a:srgbClr>
              </a:solidFill>
              <a:effectLst/>
              <a:uLnTx/>
              <a:uFillTx/>
              <a:latin typeface="Arial"/>
              <a:ea typeface="+mn-ea"/>
              <a:cs typeface="+mn-cs"/>
            </a:endParaRPr>
          </a:p>
        </p:txBody>
      </p:sp>
      <p:sp>
        <p:nvSpPr>
          <p:cNvPr id="7" name="Titel 6">
            <a:extLst>
              <a:ext uri="{FF2B5EF4-FFF2-40B4-BE49-F238E27FC236}">
                <a16:creationId xmlns:a16="http://schemas.microsoft.com/office/drawing/2014/main" id="{5D2F3BAD-742F-4D23-AA4C-EFE5DCF64B4F}"/>
              </a:ext>
            </a:extLst>
          </p:cNvPr>
          <p:cNvSpPr>
            <a:spLocks noGrp="1"/>
          </p:cNvSpPr>
          <p:nvPr>
            <p:ph type="title"/>
          </p:nvPr>
        </p:nvSpPr>
        <p:spPr/>
        <p:txBody>
          <a:bodyPr/>
          <a:lstStyle/>
          <a:p>
            <a:r>
              <a:rPr lang="en-US" sz="2100"/>
              <a:t>Continental matters for global climate protection efforts</a:t>
            </a:r>
          </a:p>
        </p:txBody>
      </p:sp>
      <p:cxnSp>
        <p:nvCxnSpPr>
          <p:cNvPr id="8" name="Gerader Verbinder 7">
            <a:extLst>
              <a:ext uri="{FF2B5EF4-FFF2-40B4-BE49-F238E27FC236}">
                <a16:creationId xmlns:a16="http://schemas.microsoft.com/office/drawing/2014/main" id="{FDD71B5C-3B66-4C6A-B2DD-6D32D0031B10}"/>
              </a:ext>
            </a:extLst>
          </p:cNvPr>
          <p:cNvCxnSpPr>
            <a:cxnSpLocks/>
          </p:cNvCxnSpPr>
          <p:nvPr/>
        </p:nvCxnSpPr>
        <p:spPr>
          <a:xfrm>
            <a:off x="538416" y="2213670"/>
            <a:ext cx="2099352" cy="0"/>
          </a:xfrm>
          <a:prstGeom prst="line">
            <a:avLst/>
          </a:prstGeom>
          <a:ln w="9525">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Textfeld 1">
            <a:extLst>
              <a:ext uri="{FF2B5EF4-FFF2-40B4-BE49-F238E27FC236}">
                <a16:creationId xmlns:a16="http://schemas.microsoft.com/office/drawing/2014/main" id="{BE9D1017-A2C0-44C9-AC94-E1642350F67B}"/>
              </a:ext>
            </a:extLst>
          </p:cNvPr>
          <p:cNvSpPr txBox="1"/>
          <p:nvPr/>
        </p:nvSpPr>
        <p:spPr>
          <a:xfrm rot="1341186">
            <a:off x="6834691" y="3872031"/>
            <a:ext cx="69233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C266"/>
                </a:solidFill>
                <a:effectLst/>
                <a:uLnTx/>
                <a:uFillTx/>
                <a:latin typeface="Arial"/>
                <a:ea typeface="+mn-ea"/>
                <a:cs typeface="+mn-cs"/>
              </a:rPr>
              <a:t>100%</a:t>
            </a:r>
          </a:p>
        </p:txBody>
      </p:sp>
      <p:sp>
        <p:nvSpPr>
          <p:cNvPr id="31" name="Textfeld 30">
            <a:extLst>
              <a:ext uri="{FF2B5EF4-FFF2-40B4-BE49-F238E27FC236}">
                <a16:creationId xmlns:a16="http://schemas.microsoft.com/office/drawing/2014/main" id="{2468CE18-3037-49B1-B27C-8DCFE90EBE2E}"/>
              </a:ext>
            </a:extLst>
          </p:cNvPr>
          <p:cNvSpPr txBox="1"/>
          <p:nvPr/>
        </p:nvSpPr>
        <p:spPr>
          <a:xfrm rot="1341186">
            <a:off x="7483862" y="2662632"/>
            <a:ext cx="69233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C266"/>
                </a:solidFill>
                <a:effectLst/>
                <a:uLnTx/>
                <a:uFillTx/>
                <a:latin typeface="Arial"/>
                <a:ea typeface="+mn-ea"/>
                <a:cs typeface="+mn-cs"/>
              </a:rPr>
              <a:t>16-20%</a:t>
            </a:r>
          </a:p>
        </p:txBody>
      </p:sp>
      <p:sp>
        <p:nvSpPr>
          <p:cNvPr id="32" name="Textfeld 31">
            <a:extLst>
              <a:ext uri="{FF2B5EF4-FFF2-40B4-BE49-F238E27FC236}">
                <a16:creationId xmlns:a16="http://schemas.microsoft.com/office/drawing/2014/main" id="{901FA79E-CD50-4BF8-960B-A7053D417489}"/>
              </a:ext>
            </a:extLst>
          </p:cNvPr>
          <p:cNvSpPr txBox="1"/>
          <p:nvPr/>
        </p:nvSpPr>
        <p:spPr>
          <a:xfrm rot="1341186">
            <a:off x="6965712" y="1489028"/>
            <a:ext cx="692332"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C266"/>
                </a:solidFill>
                <a:effectLst/>
                <a:uLnTx/>
                <a:uFillTx/>
                <a:latin typeface="Arial"/>
                <a:ea typeface="+mn-ea"/>
                <a:cs typeface="+mn-cs"/>
              </a:rPr>
              <a:t>0.2-0.3%</a:t>
            </a:r>
          </a:p>
        </p:txBody>
      </p:sp>
      <p:sp>
        <p:nvSpPr>
          <p:cNvPr id="33" name="Textfeld 32">
            <a:extLst>
              <a:ext uri="{FF2B5EF4-FFF2-40B4-BE49-F238E27FC236}">
                <a16:creationId xmlns:a16="http://schemas.microsoft.com/office/drawing/2014/main" id="{B9AA17F8-F743-4646-857D-A2C33ECE1514}"/>
              </a:ext>
            </a:extLst>
          </p:cNvPr>
          <p:cNvSpPr txBox="1"/>
          <p:nvPr/>
        </p:nvSpPr>
        <p:spPr>
          <a:xfrm rot="1341186">
            <a:off x="6758520" y="973088"/>
            <a:ext cx="69233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a:ln>
                  <a:noFill/>
                </a:ln>
                <a:solidFill>
                  <a:srgbClr val="FFC266"/>
                </a:solidFill>
                <a:effectLst/>
                <a:uLnTx/>
                <a:uFillTx/>
                <a:latin typeface="Arial"/>
                <a:ea typeface="+mn-ea"/>
                <a:cs typeface="+mn-cs"/>
              </a:rPr>
              <a:t>&lt;0.01%</a:t>
            </a:r>
          </a:p>
        </p:txBody>
      </p:sp>
      <p:sp>
        <p:nvSpPr>
          <p:cNvPr id="4" name="Pfeil: nach links gekrümmt 3">
            <a:extLst>
              <a:ext uri="{FF2B5EF4-FFF2-40B4-BE49-F238E27FC236}">
                <a16:creationId xmlns:a16="http://schemas.microsoft.com/office/drawing/2014/main" id="{E098E130-2027-43E3-B1D0-DFD28CDADB2F}"/>
              </a:ext>
            </a:extLst>
          </p:cNvPr>
          <p:cNvSpPr/>
          <p:nvPr/>
        </p:nvSpPr>
        <p:spPr>
          <a:xfrm rot="20813302">
            <a:off x="7447050" y="909504"/>
            <a:ext cx="460694" cy="822314"/>
          </a:xfrm>
          <a:prstGeom prst="curvedLeftArrow">
            <a:avLst/>
          </a:prstGeom>
          <a:solidFill>
            <a:schemeClr val="bg2">
              <a:lumMod val="90000"/>
            </a:schemeClr>
          </a:solidFill>
          <a:ln w="9525">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err="1">
              <a:ln>
                <a:noFill/>
              </a:ln>
              <a:solidFill>
                <a:srgbClr val="EBEBEB">
                  <a:lumMod val="10000"/>
                </a:srgbClr>
              </a:solidFill>
              <a:effectLst/>
              <a:uLnTx/>
              <a:uFillTx/>
              <a:latin typeface="Arial"/>
              <a:ea typeface="+mn-ea"/>
              <a:cs typeface="+mn-cs"/>
            </a:endParaRPr>
          </a:p>
        </p:txBody>
      </p:sp>
      <p:sp>
        <p:nvSpPr>
          <p:cNvPr id="5" name="Textfeld 4">
            <a:extLst>
              <a:ext uri="{FF2B5EF4-FFF2-40B4-BE49-F238E27FC236}">
                <a16:creationId xmlns:a16="http://schemas.microsoft.com/office/drawing/2014/main" id="{241A1E72-7E95-4A80-80E5-32AB30417194}"/>
              </a:ext>
            </a:extLst>
          </p:cNvPr>
          <p:cNvSpPr txBox="1"/>
          <p:nvPr/>
        </p:nvSpPr>
        <p:spPr>
          <a:xfrm>
            <a:off x="7904963" y="1055664"/>
            <a:ext cx="123903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a:ln>
                  <a:noFill/>
                </a:ln>
                <a:solidFill>
                  <a:srgbClr val="000000">
                    <a:lumMod val="50000"/>
                    <a:lumOff val="50000"/>
                  </a:srgbClr>
                </a:solidFill>
                <a:effectLst/>
                <a:uLnTx/>
                <a:uFillTx/>
                <a:latin typeface="Arial"/>
                <a:ea typeface="+mn-ea"/>
                <a:cs typeface="+mn-cs"/>
              </a:rPr>
              <a:t>Upstream: 16+ </a:t>
            </a:r>
            <a:r>
              <a:rPr kumimoji="0" lang="de-DE" sz="750" b="0" i="0" u="none" strike="noStrike" kern="1200" cap="none" spc="0" normalizeH="0" baseline="0" noProof="0" err="1">
                <a:ln>
                  <a:noFill/>
                </a:ln>
                <a:solidFill>
                  <a:srgbClr val="000000">
                    <a:lumMod val="50000"/>
                    <a:lumOff val="50000"/>
                  </a:srgbClr>
                </a:solidFill>
                <a:effectLst/>
                <a:uLnTx/>
                <a:uFillTx/>
                <a:latin typeface="Arial"/>
                <a:ea typeface="+mn-ea"/>
                <a:cs typeface="+mn-cs"/>
              </a:rPr>
              <a:t>Mio</a:t>
            </a:r>
            <a:r>
              <a:rPr kumimoji="0" lang="de-DE" sz="750" b="0" i="0" u="none" strike="noStrike" kern="1200" cap="none" spc="0" normalizeH="0" baseline="0" noProof="0">
                <a:ln>
                  <a:noFill/>
                </a:ln>
                <a:solidFill>
                  <a:srgbClr val="000000">
                    <a:lumMod val="50000"/>
                    <a:lumOff val="50000"/>
                  </a:srgbClr>
                </a:solidFill>
                <a:effectLst/>
                <a:uLnTx/>
                <a:uFillTx/>
                <a:latin typeface="Arial"/>
                <a:ea typeface="+mn-ea"/>
                <a:cs typeface="+mn-cs"/>
              </a:rPr>
              <a:t>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750" b="0" i="0" u="none" strike="noStrike" kern="1200" cap="none" spc="0" normalizeH="0" baseline="0" noProof="0">
                <a:ln>
                  <a:noFill/>
                </a:ln>
                <a:solidFill>
                  <a:srgbClr val="000000">
                    <a:lumMod val="50000"/>
                    <a:lumOff val="50000"/>
                  </a:srgbClr>
                </a:solidFill>
                <a:effectLst/>
                <a:uLnTx/>
                <a:uFillTx/>
                <a:latin typeface="Arial"/>
                <a:ea typeface="+mn-ea"/>
                <a:cs typeface="+mn-cs"/>
              </a:rPr>
              <a:t>Downstream: 105+ </a:t>
            </a:r>
            <a:r>
              <a:rPr kumimoji="0" lang="de-DE" sz="750" b="0" i="0" u="none" strike="noStrike" kern="1200" cap="none" spc="0" normalizeH="0" baseline="0" noProof="0" err="1">
                <a:ln>
                  <a:noFill/>
                </a:ln>
                <a:solidFill>
                  <a:srgbClr val="000000">
                    <a:lumMod val="50000"/>
                    <a:lumOff val="50000"/>
                  </a:srgbClr>
                </a:solidFill>
                <a:effectLst/>
                <a:uLnTx/>
                <a:uFillTx/>
                <a:latin typeface="Arial"/>
                <a:ea typeface="+mn-ea"/>
                <a:cs typeface="+mn-cs"/>
              </a:rPr>
              <a:t>Mio</a:t>
            </a:r>
            <a:r>
              <a:rPr kumimoji="0" lang="de-DE" sz="750" b="0" i="0" u="none" strike="noStrike" kern="1200" cap="none" spc="0" normalizeH="0" baseline="0" noProof="0">
                <a:ln>
                  <a:noFill/>
                </a:ln>
                <a:solidFill>
                  <a:srgbClr val="000000">
                    <a:lumMod val="50000"/>
                    <a:lumOff val="50000"/>
                  </a:srgbClr>
                </a:solidFill>
                <a:effectLst/>
                <a:uLnTx/>
                <a:uFillTx/>
                <a:latin typeface="Arial"/>
                <a:ea typeface="+mn-ea"/>
                <a:cs typeface="+mn-cs"/>
              </a:rPr>
              <a:t> t</a:t>
            </a:r>
          </a:p>
        </p:txBody>
      </p:sp>
      <p:pic>
        <p:nvPicPr>
          <p:cNvPr id="37" name="Grafik 36">
            <a:extLst>
              <a:ext uri="{FF2B5EF4-FFF2-40B4-BE49-F238E27FC236}">
                <a16:creationId xmlns:a16="http://schemas.microsoft.com/office/drawing/2014/main" id="{511F1430-B6BC-4B0F-B7FA-C31638CF84E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8242" y="64021"/>
            <a:ext cx="480852" cy="478541"/>
          </a:xfrm>
          <a:prstGeom prst="rect">
            <a:avLst/>
          </a:prstGeom>
        </p:spPr>
      </p:pic>
      <p:sp>
        <p:nvSpPr>
          <p:cNvPr id="40" name="Fußzeilenplatzhalter 24">
            <a:extLst>
              <a:ext uri="{FF2B5EF4-FFF2-40B4-BE49-F238E27FC236}">
                <a16:creationId xmlns:a16="http://schemas.microsoft.com/office/drawing/2014/main" id="{178A6065-2BF5-480F-9F34-2CB6B924F6BB}"/>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sp>
        <p:nvSpPr>
          <p:cNvPr id="27" name="Foliennummernplatzhalter 7">
            <a:extLst>
              <a:ext uri="{FF2B5EF4-FFF2-40B4-BE49-F238E27FC236}">
                <a16:creationId xmlns:a16="http://schemas.microsoft.com/office/drawing/2014/main" id="{783F17DC-614D-4A3A-9454-18149327385F}"/>
              </a:ext>
            </a:extLst>
          </p:cNvPr>
          <p:cNvSpPr txBox="1">
            <a:spLocks/>
          </p:cNvSpPr>
          <p:nvPr/>
        </p:nvSpPr>
        <p:spPr>
          <a:xfrm>
            <a:off x="8568444" y="4810511"/>
            <a:ext cx="360289" cy="137503"/>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A48181-2C78-49CB-8C52-912A07842C2E}" type="slidenum">
              <a:rPr kumimoji="0" lang="en-US"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424048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6523F-6A46-4298-BD55-2DFDAFD15EF9}"/>
              </a:ext>
            </a:extLst>
          </p:cNvPr>
          <p:cNvSpPr>
            <a:spLocks noGrp="1"/>
          </p:cNvSpPr>
          <p:nvPr>
            <p:ph type="title"/>
          </p:nvPr>
        </p:nvSpPr>
        <p:spPr/>
        <p:txBody>
          <a:bodyPr/>
          <a:lstStyle/>
          <a:p>
            <a:r>
              <a:rPr lang="en-US" sz="2100">
                <a:solidFill>
                  <a:srgbClr val="FFA500"/>
                </a:solidFill>
              </a:rPr>
              <a:t>Continental’s Clear Pathway Towards Carbon Neutrality fully</a:t>
            </a:r>
            <a:br>
              <a:rPr lang="en-US" sz="2100">
                <a:solidFill>
                  <a:srgbClr val="FFA500"/>
                </a:solidFill>
              </a:rPr>
            </a:br>
            <a:r>
              <a:rPr lang="en-US" sz="2100">
                <a:solidFill>
                  <a:srgbClr val="FFA500"/>
                </a:solidFill>
              </a:rPr>
              <a:t>in line with the Paris Agreement</a:t>
            </a:r>
            <a:endParaRPr lang="de-DE" sz="2100"/>
          </a:p>
        </p:txBody>
      </p:sp>
      <p:sp>
        <p:nvSpPr>
          <p:cNvPr id="19" name="Geschweifte Klammer rechts 18">
            <a:extLst>
              <a:ext uri="{FF2B5EF4-FFF2-40B4-BE49-F238E27FC236}">
                <a16:creationId xmlns:a16="http://schemas.microsoft.com/office/drawing/2014/main" id="{43C2D1AA-E84F-4F1C-A564-89078F967915}"/>
              </a:ext>
            </a:extLst>
          </p:cNvPr>
          <p:cNvSpPr/>
          <p:nvPr/>
        </p:nvSpPr>
        <p:spPr>
          <a:xfrm>
            <a:off x="4625551" y="1558636"/>
            <a:ext cx="222719" cy="3031159"/>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20" name="Grafik 19">
            <a:extLst>
              <a:ext uri="{FF2B5EF4-FFF2-40B4-BE49-F238E27FC236}">
                <a16:creationId xmlns:a16="http://schemas.microsoft.com/office/drawing/2014/main" id="{963680E8-A7D0-42C8-AE6E-16B517FE03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4860" y="2971088"/>
            <a:ext cx="771026" cy="514018"/>
          </a:xfrm>
          <a:prstGeom prst="rect">
            <a:avLst/>
          </a:prstGeom>
        </p:spPr>
      </p:pic>
      <p:pic>
        <p:nvPicPr>
          <p:cNvPr id="21" name="Grafik 20">
            <a:extLst>
              <a:ext uri="{FF2B5EF4-FFF2-40B4-BE49-F238E27FC236}">
                <a16:creationId xmlns:a16="http://schemas.microsoft.com/office/drawing/2014/main" id="{138D2A08-2883-4577-BE0C-F1CDCC077C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87719" y="2282262"/>
            <a:ext cx="765308" cy="509696"/>
          </a:xfrm>
          <a:prstGeom prst="rect">
            <a:avLst/>
          </a:prstGeom>
        </p:spPr>
      </p:pic>
      <p:pic>
        <p:nvPicPr>
          <p:cNvPr id="22" name="Grafik 21">
            <a:extLst>
              <a:ext uri="{FF2B5EF4-FFF2-40B4-BE49-F238E27FC236}">
                <a16:creationId xmlns:a16="http://schemas.microsoft.com/office/drawing/2014/main" id="{27A0F577-C4CD-454F-996E-38CBF2F1A9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7211" y="3650199"/>
            <a:ext cx="771026" cy="462616"/>
          </a:xfrm>
          <a:prstGeom prst="rect">
            <a:avLst/>
          </a:prstGeom>
        </p:spPr>
      </p:pic>
      <p:sp>
        <p:nvSpPr>
          <p:cNvPr id="23" name="Textfeld 22">
            <a:extLst>
              <a:ext uri="{FF2B5EF4-FFF2-40B4-BE49-F238E27FC236}">
                <a16:creationId xmlns:a16="http://schemas.microsoft.com/office/drawing/2014/main" id="{830E37A2-409A-4ACE-9567-1AAD93530470}"/>
              </a:ext>
            </a:extLst>
          </p:cNvPr>
          <p:cNvSpPr txBox="1"/>
          <p:nvPr/>
        </p:nvSpPr>
        <p:spPr>
          <a:xfrm>
            <a:off x="5910396" y="2198694"/>
            <a:ext cx="278094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Radically increased use of renewables</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000" b="0" i="0" u="none" strike="noStrike" kern="1200" cap="none" spc="0" normalizeH="0" baseline="0" noProof="0" dirty="0">
                <a:ln>
                  <a:noFill/>
                </a:ln>
                <a:solidFill>
                  <a:srgbClr val="000000"/>
                </a:solidFill>
                <a:effectLst/>
                <a:uLnTx/>
                <a:uFillTx/>
                <a:latin typeface="Arial"/>
                <a:ea typeface="+mn-ea"/>
                <a:cs typeface="+mn-cs"/>
              </a:rPr>
              <a:t>Continental will </a:t>
            </a:r>
            <a:r>
              <a:rPr kumimoji="0" lang="en-US" sz="1000" b="0" i="0" u="none" strike="noStrike" kern="1200" cap="none" spc="0" normalizeH="0" baseline="0" noProof="0" dirty="0">
                <a:ln>
                  <a:noFill/>
                </a:ln>
                <a:solidFill>
                  <a:srgbClr val="000000"/>
                </a:solidFill>
                <a:effectLst/>
                <a:uLnTx/>
                <a:uFillTx/>
                <a:latin typeface="Arial"/>
                <a:ea typeface="Calibri" panose="020F0502020204030204" pitchFamily="34" charset="0"/>
                <a:cs typeface="+mn-cs"/>
              </a:rPr>
              <a:t>join the RE100 campaign</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feld 23">
            <a:extLst>
              <a:ext uri="{FF2B5EF4-FFF2-40B4-BE49-F238E27FC236}">
                <a16:creationId xmlns:a16="http://schemas.microsoft.com/office/drawing/2014/main" id="{1AB4191D-D665-4F39-AA22-8F48318C1422}"/>
              </a:ext>
            </a:extLst>
          </p:cNvPr>
          <p:cNvSpPr txBox="1"/>
          <p:nvPr/>
        </p:nvSpPr>
        <p:spPr>
          <a:xfrm>
            <a:off x="5910396" y="2906356"/>
            <a:ext cx="278095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Technological game changers</a:t>
            </a:r>
            <a:br>
              <a:rPr kumimoji="0" lang="en-US" sz="1600" b="0" i="0" u="none" strike="noStrike" kern="1200" cap="none" spc="0" normalizeH="0" baseline="0" noProof="0">
                <a:ln>
                  <a:noFill/>
                </a:ln>
                <a:solidFill>
                  <a:srgbClr val="000000"/>
                </a:solidFill>
                <a:effectLst/>
                <a:uLnTx/>
                <a:uFillTx/>
                <a:latin typeface="Arial"/>
                <a:ea typeface="+mn-ea"/>
                <a:cs typeface="+mn-cs"/>
              </a:rPr>
            </a:br>
            <a:r>
              <a:rPr kumimoji="0" lang="en-US" sz="1000" b="0" i="0" u="none" strike="noStrike" kern="1200" cap="none" spc="0" normalizeH="0" baseline="0" noProof="0">
                <a:ln>
                  <a:noFill/>
                </a:ln>
                <a:solidFill>
                  <a:srgbClr val="000000"/>
                </a:solidFill>
                <a:effectLst/>
                <a:uLnTx/>
                <a:uFillTx/>
                <a:latin typeface="Arial"/>
                <a:ea typeface="+mn-ea"/>
                <a:cs typeface="+mn-cs"/>
              </a:rPr>
              <a:t>e.g. electric/fuel cell cars, recycled and renewable materials</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feld 24">
            <a:extLst>
              <a:ext uri="{FF2B5EF4-FFF2-40B4-BE49-F238E27FC236}">
                <a16:creationId xmlns:a16="http://schemas.microsoft.com/office/drawing/2014/main" id="{3B1A65F5-3CBF-4F5A-A217-116E5663C3FA}"/>
              </a:ext>
            </a:extLst>
          </p:cNvPr>
          <p:cNvSpPr txBox="1"/>
          <p:nvPr/>
        </p:nvSpPr>
        <p:spPr>
          <a:xfrm>
            <a:off x="5916725" y="3504416"/>
            <a:ext cx="27746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Innovative efficiency improvements</a:t>
            </a:r>
            <a:br>
              <a:rPr kumimoji="0" lang="en-US" sz="1600" b="0" i="0" u="none" strike="noStrike" kern="1200" cap="none" spc="0" normalizeH="0" baseline="0" noProof="0">
                <a:ln>
                  <a:noFill/>
                </a:ln>
                <a:solidFill>
                  <a:srgbClr val="000000"/>
                </a:solidFill>
                <a:effectLst/>
                <a:uLnTx/>
                <a:uFillTx/>
                <a:latin typeface="Arial"/>
                <a:ea typeface="+mn-ea"/>
                <a:cs typeface="+mn-cs"/>
              </a:rPr>
            </a:br>
            <a:r>
              <a:rPr kumimoji="0" lang="en-US" sz="1000" b="0" i="0" u="none" strike="noStrike" kern="1200" cap="none" spc="0" normalizeH="0" baseline="0" noProof="0">
                <a:ln>
                  <a:noFill/>
                </a:ln>
                <a:solidFill>
                  <a:srgbClr val="000000"/>
                </a:solidFill>
                <a:effectLst/>
                <a:uLnTx/>
                <a:uFillTx/>
                <a:latin typeface="Arial"/>
                <a:ea typeface="+mn-ea"/>
                <a:cs typeface="+mn-cs"/>
              </a:rPr>
              <a:t>for own production, logistics, existing products and supply chains</a:t>
            </a:r>
            <a:endParaRPr kumimoji="0" lang="en-US" sz="1600" b="0" i="0" u="none" strike="noStrike" kern="1200" cap="none" spc="0" normalizeH="0" baseline="0" noProof="0">
              <a:ln>
                <a:noFill/>
              </a:ln>
              <a:solidFill>
                <a:srgbClr val="000000"/>
              </a:solidFill>
              <a:effectLst/>
              <a:uLnTx/>
              <a:uFillTx/>
              <a:latin typeface="Arial"/>
              <a:ea typeface="+mn-ea"/>
              <a:cs typeface="+mn-cs"/>
            </a:endParaRPr>
          </a:p>
        </p:txBody>
      </p:sp>
      <p:cxnSp>
        <p:nvCxnSpPr>
          <p:cNvPr id="26" name="Gerader Verbinder 25">
            <a:extLst>
              <a:ext uri="{FF2B5EF4-FFF2-40B4-BE49-F238E27FC236}">
                <a16:creationId xmlns:a16="http://schemas.microsoft.com/office/drawing/2014/main" id="{6E72BB93-0FCC-4EB5-951F-76C17F62D8BA}"/>
              </a:ext>
            </a:extLst>
          </p:cNvPr>
          <p:cNvCxnSpPr>
            <a:cxnSpLocks/>
          </p:cNvCxnSpPr>
          <p:nvPr/>
        </p:nvCxnSpPr>
        <p:spPr>
          <a:xfrm>
            <a:off x="395289" y="1420427"/>
            <a:ext cx="4127512"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Rechteck 27">
            <a:extLst>
              <a:ext uri="{FF2B5EF4-FFF2-40B4-BE49-F238E27FC236}">
                <a16:creationId xmlns:a16="http://schemas.microsoft.com/office/drawing/2014/main" id="{17FBA687-4FE6-4361-97F3-705E77C0C12F}"/>
              </a:ext>
            </a:extLst>
          </p:cNvPr>
          <p:cNvSpPr/>
          <p:nvPr/>
        </p:nvSpPr>
        <p:spPr>
          <a:xfrm>
            <a:off x="407827" y="1139701"/>
            <a:ext cx="3242933"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a:ea typeface="+mn-ea"/>
                <a:cs typeface="+mn-cs"/>
              </a:rPr>
              <a:t>Our 3 climate action targets</a:t>
            </a:r>
            <a:endParaRPr kumimoji="0" lang="en-US" sz="1100" b="1" i="0" u="none" strike="noStrike" kern="1200" cap="none" spc="0" normalizeH="0" baseline="-25000" noProof="0">
              <a:ln>
                <a:noFill/>
              </a:ln>
              <a:solidFill>
                <a:srgbClr val="000000"/>
              </a:solidFill>
              <a:effectLst/>
              <a:uLnTx/>
              <a:uFillTx/>
              <a:latin typeface="Arial"/>
              <a:ea typeface="+mn-ea"/>
              <a:cs typeface="+mn-cs"/>
            </a:endParaRPr>
          </a:p>
        </p:txBody>
      </p:sp>
      <p:sp>
        <p:nvSpPr>
          <p:cNvPr id="29" name="Rechteck 28">
            <a:extLst>
              <a:ext uri="{FF2B5EF4-FFF2-40B4-BE49-F238E27FC236}">
                <a16:creationId xmlns:a16="http://schemas.microsoft.com/office/drawing/2014/main" id="{0AAE4FD9-AC19-4427-BE67-6607D255834D}"/>
              </a:ext>
            </a:extLst>
          </p:cNvPr>
          <p:cNvSpPr/>
          <p:nvPr/>
        </p:nvSpPr>
        <p:spPr>
          <a:xfrm>
            <a:off x="4621201" y="1129896"/>
            <a:ext cx="350964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262626"/>
                </a:solidFill>
                <a:effectLst/>
                <a:uLnTx/>
                <a:uFillTx/>
                <a:latin typeface="Arial"/>
                <a:ea typeface="+mn-ea"/>
                <a:cs typeface="+mn-cs"/>
              </a:rPr>
              <a:t>Our levers</a:t>
            </a:r>
          </a:p>
        </p:txBody>
      </p:sp>
      <p:cxnSp>
        <p:nvCxnSpPr>
          <p:cNvPr id="33" name="Gerader Verbinder 32">
            <a:extLst>
              <a:ext uri="{FF2B5EF4-FFF2-40B4-BE49-F238E27FC236}">
                <a16:creationId xmlns:a16="http://schemas.microsoft.com/office/drawing/2014/main" id="{3DF4F4FC-F878-4848-8BAD-8E18B97A6EC7}"/>
              </a:ext>
            </a:extLst>
          </p:cNvPr>
          <p:cNvCxnSpPr>
            <a:cxnSpLocks/>
          </p:cNvCxnSpPr>
          <p:nvPr/>
        </p:nvCxnSpPr>
        <p:spPr>
          <a:xfrm flipV="1">
            <a:off x="407827" y="1420427"/>
            <a:ext cx="4114974" cy="37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A065FEFB-1B2A-4866-9262-F55F21669E15}"/>
              </a:ext>
            </a:extLst>
          </p:cNvPr>
          <p:cNvCxnSpPr>
            <a:cxnSpLocks/>
          </p:cNvCxnSpPr>
          <p:nvPr/>
        </p:nvCxnSpPr>
        <p:spPr>
          <a:xfrm flipV="1">
            <a:off x="4608513" y="1413974"/>
            <a:ext cx="4140201" cy="1"/>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34" name="Grafik 33">
            <a:extLst>
              <a:ext uri="{FF2B5EF4-FFF2-40B4-BE49-F238E27FC236}">
                <a16:creationId xmlns:a16="http://schemas.microsoft.com/office/drawing/2014/main" id="{277B3863-13CC-4E8E-860E-F79A61CCFA5E}"/>
              </a:ext>
            </a:extLst>
          </p:cNvPr>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35856" y="3021333"/>
            <a:ext cx="3242933" cy="1312396"/>
          </a:xfrm>
          <a:prstGeom prst="rect">
            <a:avLst/>
          </a:prstGeom>
        </p:spPr>
      </p:pic>
      <p:cxnSp>
        <p:nvCxnSpPr>
          <p:cNvPr id="36" name="Gerader Verbinder 35">
            <a:extLst>
              <a:ext uri="{FF2B5EF4-FFF2-40B4-BE49-F238E27FC236}">
                <a16:creationId xmlns:a16="http://schemas.microsoft.com/office/drawing/2014/main" id="{F58A3D8C-37D4-49AF-9393-18795BA2D394}"/>
              </a:ext>
            </a:extLst>
          </p:cNvPr>
          <p:cNvCxnSpPr>
            <a:cxnSpLocks/>
          </p:cNvCxnSpPr>
          <p:nvPr/>
        </p:nvCxnSpPr>
        <p:spPr>
          <a:xfrm>
            <a:off x="1149127" y="3817206"/>
            <a:ext cx="0" cy="341725"/>
          </a:xfrm>
          <a:prstGeom prst="line">
            <a:avLst/>
          </a:prstGeom>
          <a:ln w="9525">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7" name="Textfeld 36">
            <a:extLst>
              <a:ext uri="{FF2B5EF4-FFF2-40B4-BE49-F238E27FC236}">
                <a16:creationId xmlns:a16="http://schemas.microsoft.com/office/drawing/2014/main" id="{1970DE8E-8BE7-4179-80D1-165972BDFBA5}"/>
              </a:ext>
            </a:extLst>
          </p:cNvPr>
          <p:cNvSpPr txBox="1"/>
          <p:nvPr/>
        </p:nvSpPr>
        <p:spPr>
          <a:xfrm>
            <a:off x="935596" y="4239112"/>
            <a:ext cx="4411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62626"/>
                </a:solidFill>
                <a:effectLst/>
                <a:uLnTx/>
                <a:uFillTx/>
                <a:latin typeface="Arial"/>
                <a:ea typeface="+mn-ea"/>
                <a:cs typeface="+mn-cs"/>
              </a:rPr>
              <a:t>2020</a:t>
            </a:r>
          </a:p>
        </p:txBody>
      </p:sp>
      <p:sp>
        <p:nvSpPr>
          <p:cNvPr id="38" name="Textfeld 37">
            <a:extLst>
              <a:ext uri="{FF2B5EF4-FFF2-40B4-BE49-F238E27FC236}">
                <a16:creationId xmlns:a16="http://schemas.microsoft.com/office/drawing/2014/main" id="{0ECEDCE1-EF3D-4402-A7ED-601AD478E1EF}"/>
              </a:ext>
            </a:extLst>
          </p:cNvPr>
          <p:cNvSpPr txBox="1"/>
          <p:nvPr/>
        </p:nvSpPr>
        <p:spPr>
          <a:xfrm>
            <a:off x="2747930" y="4244093"/>
            <a:ext cx="4411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62626"/>
                </a:solidFill>
                <a:effectLst/>
                <a:uLnTx/>
                <a:uFillTx/>
                <a:latin typeface="Arial"/>
                <a:ea typeface="+mn-ea"/>
                <a:cs typeface="+mn-cs"/>
              </a:rPr>
              <a:t>2040</a:t>
            </a:r>
          </a:p>
        </p:txBody>
      </p:sp>
      <p:sp>
        <p:nvSpPr>
          <p:cNvPr id="39" name="Textfeld 38">
            <a:extLst>
              <a:ext uri="{FF2B5EF4-FFF2-40B4-BE49-F238E27FC236}">
                <a16:creationId xmlns:a16="http://schemas.microsoft.com/office/drawing/2014/main" id="{B436B2B9-70B1-4244-A489-8B0D4DA7A094}"/>
              </a:ext>
            </a:extLst>
          </p:cNvPr>
          <p:cNvSpPr txBox="1"/>
          <p:nvPr/>
        </p:nvSpPr>
        <p:spPr>
          <a:xfrm>
            <a:off x="3626798" y="4249130"/>
            <a:ext cx="4411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262626"/>
                </a:solidFill>
                <a:effectLst/>
                <a:uLnTx/>
                <a:uFillTx/>
                <a:latin typeface="Arial"/>
                <a:ea typeface="+mn-ea"/>
                <a:cs typeface="+mn-cs"/>
              </a:rPr>
              <a:t>2050</a:t>
            </a:r>
          </a:p>
        </p:txBody>
      </p:sp>
      <p:sp>
        <p:nvSpPr>
          <p:cNvPr id="40" name="Textfeld 39">
            <a:extLst>
              <a:ext uri="{FF2B5EF4-FFF2-40B4-BE49-F238E27FC236}">
                <a16:creationId xmlns:a16="http://schemas.microsoft.com/office/drawing/2014/main" id="{04A3CDAE-9178-4788-BBCE-D88DDCCDB6D1}"/>
              </a:ext>
            </a:extLst>
          </p:cNvPr>
          <p:cNvSpPr txBox="1"/>
          <p:nvPr/>
        </p:nvSpPr>
        <p:spPr>
          <a:xfrm>
            <a:off x="2843808" y="3451887"/>
            <a:ext cx="1961393" cy="704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62626"/>
                </a:solidFill>
                <a:effectLst/>
                <a:uLnTx/>
                <a:uFillTx/>
                <a:latin typeface="Arial"/>
                <a:ea typeface="+mn-ea"/>
                <a:cs typeface="+mn-cs"/>
              </a:rPr>
              <a:t>Scope 3</a:t>
            </a:r>
          </a:p>
          <a:p>
            <a:pPr marL="64294" marR="0" lvl="0" indent="-64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262626"/>
                </a:solidFill>
                <a:effectLst/>
                <a:uLnTx/>
                <a:uFillTx/>
                <a:latin typeface="Arial"/>
                <a:ea typeface="+mn-ea"/>
                <a:cs typeface="+mn-cs"/>
              </a:rPr>
              <a:t>CO</a:t>
            </a:r>
            <a:r>
              <a:rPr kumimoji="0" lang="en-US" sz="700" b="0" i="0" u="none" strike="noStrike" kern="1200" cap="none" spc="0" normalizeH="0" baseline="-25000" noProof="0">
                <a:ln>
                  <a:noFill/>
                </a:ln>
                <a:solidFill>
                  <a:srgbClr val="262626"/>
                </a:solidFill>
                <a:effectLst/>
                <a:uLnTx/>
                <a:uFillTx/>
                <a:latin typeface="Arial"/>
                <a:ea typeface="+mn-ea"/>
                <a:cs typeface="+mn-cs"/>
              </a:rPr>
              <a:t>2</a:t>
            </a:r>
            <a:r>
              <a:rPr kumimoji="0" lang="en-US" sz="700" b="0" i="0" u="none" strike="noStrike" kern="1200" cap="none" spc="0" normalizeH="0" baseline="0" noProof="0">
                <a:ln>
                  <a:noFill/>
                </a:ln>
                <a:solidFill>
                  <a:srgbClr val="262626"/>
                </a:solidFill>
                <a:effectLst/>
                <a:uLnTx/>
                <a:uFillTx/>
                <a:latin typeface="Arial"/>
                <a:ea typeface="+mn-ea"/>
                <a:cs typeface="+mn-cs"/>
              </a:rPr>
              <a:t> from value chain: use of products, supply chain, logistics and other processes</a:t>
            </a:r>
          </a:p>
          <a:p>
            <a:pPr marL="64294" marR="0" lvl="0" indent="-64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000000"/>
                </a:solidFill>
                <a:effectLst/>
                <a:uLnTx/>
                <a:uFillTx/>
                <a:latin typeface="Arial"/>
                <a:ea typeface="+mn-ea"/>
                <a:cs typeface="+mn-cs"/>
              </a:rPr>
              <a:t>&gt;120 </a:t>
            </a:r>
            <a:r>
              <a:rPr kumimoji="0" lang="en-US" sz="700" b="0" i="0" u="none" strike="noStrike" kern="1200" cap="none" spc="0" normalizeH="0" baseline="0" noProof="0" err="1">
                <a:ln>
                  <a:noFill/>
                </a:ln>
                <a:solidFill>
                  <a:srgbClr val="000000"/>
                </a:solidFill>
                <a:effectLst/>
                <a:uLnTx/>
                <a:uFillTx/>
                <a:latin typeface="Arial"/>
                <a:ea typeface="+mn-ea"/>
                <a:cs typeface="+mn-cs"/>
              </a:rPr>
              <a:t>mn</a:t>
            </a:r>
            <a:r>
              <a:rPr kumimoji="0" lang="en-US" sz="700" b="0" i="0" u="none" strike="noStrike" kern="1200" cap="none" spc="0" normalizeH="0" baseline="0" noProof="0">
                <a:ln>
                  <a:noFill/>
                </a:ln>
                <a:solidFill>
                  <a:srgbClr val="000000"/>
                </a:solidFill>
                <a:effectLst/>
                <a:uLnTx/>
                <a:uFillTx/>
                <a:latin typeface="Arial"/>
                <a:ea typeface="+mn-ea"/>
                <a:cs typeface="+mn-cs"/>
              </a:rPr>
              <a:t> </a:t>
            </a:r>
            <a:r>
              <a:rPr kumimoji="0" lang="en-US" sz="700" b="0" i="0" u="none" strike="noStrike" kern="1200" cap="none" spc="0" normalizeH="0" baseline="0" noProof="0">
                <a:ln>
                  <a:noFill/>
                </a:ln>
                <a:solidFill>
                  <a:srgbClr val="262626"/>
                </a:solidFill>
                <a:effectLst/>
                <a:uLnTx/>
                <a:uFillTx/>
                <a:latin typeface="Arial"/>
                <a:ea typeface="+mn-ea"/>
                <a:cs typeface="+mn-cs"/>
              </a:rPr>
              <a:t>metric tons CO</a:t>
            </a:r>
            <a:r>
              <a:rPr kumimoji="0" lang="en-US" sz="700" b="0" i="0" u="none" strike="noStrike" kern="1200" cap="none" spc="0" normalizeH="0" baseline="-25000" noProof="0">
                <a:ln>
                  <a:noFill/>
                </a:ln>
                <a:solidFill>
                  <a:srgbClr val="262626"/>
                </a:solidFill>
                <a:effectLst/>
                <a:uLnTx/>
                <a:uFillTx/>
                <a:latin typeface="Arial"/>
                <a:ea typeface="+mn-ea"/>
                <a:cs typeface="+mn-cs"/>
              </a:rPr>
              <a:t>2</a:t>
            </a:r>
            <a:r>
              <a:rPr kumimoji="0" lang="en-US" sz="700" b="0" i="0" u="none" strike="noStrike" kern="1200" cap="none" spc="0" normalizeH="0" baseline="0" noProof="0">
                <a:ln>
                  <a:noFill/>
                </a:ln>
                <a:solidFill>
                  <a:srgbClr val="262626"/>
                </a:solidFill>
                <a:effectLst/>
                <a:uLnTx/>
                <a:uFillTx/>
                <a:latin typeface="Arial"/>
                <a:ea typeface="+mn-ea"/>
                <a:cs typeface="+mn-cs"/>
              </a:rPr>
              <a:t> in 2019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srgbClr val="262626"/>
              </a:solidFill>
              <a:effectLst/>
              <a:uLnTx/>
              <a:uFillTx/>
              <a:latin typeface="Arial"/>
              <a:ea typeface="+mn-ea"/>
              <a:cs typeface="+mn-cs"/>
            </a:endParaRPr>
          </a:p>
        </p:txBody>
      </p:sp>
      <p:sp>
        <p:nvSpPr>
          <p:cNvPr id="41" name="Textfeld 40">
            <a:extLst>
              <a:ext uri="{FF2B5EF4-FFF2-40B4-BE49-F238E27FC236}">
                <a16:creationId xmlns:a16="http://schemas.microsoft.com/office/drawing/2014/main" id="{FB90AB2E-5DE6-4B9B-B615-75BC07E8EFA0}"/>
              </a:ext>
            </a:extLst>
          </p:cNvPr>
          <p:cNvSpPr txBox="1"/>
          <p:nvPr/>
        </p:nvSpPr>
        <p:spPr>
          <a:xfrm>
            <a:off x="1100763" y="3406229"/>
            <a:ext cx="1554272" cy="46935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262626"/>
                </a:solidFill>
                <a:effectLst/>
                <a:uLnTx/>
                <a:uFillTx/>
                <a:latin typeface="Arial"/>
                <a:ea typeface="+mn-ea"/>
                <a:cs typeface="+mn-cs"/>
              </a:rPr>
              <a:t>Scope 1+2</a:t>
            </a:r>
          </a:p>
          <a:p>
            <a:pPr marL="64294" marR="0" lvl="0" indent="-64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262626"/>
                </a:solidFill>
                <a:effectLst/>
                <a:uLnTx/>
                <a:uFillTx/>
                <a:latin typeface="Arial"/>
                <a:ea typeface="+mn-ea"/>
                <a:cs typeface="+mn-cs"/>
              </a:rPr>
              <a:t>CO</a:t>
            </a:r>
            <a:r>
              <a:rPr kumimoji="0" lang="en-US" sz="700" b="0" i="0" u="none" strike="noStrike" kern="1200" cap="none" spc="0" normalizeH="0" baseline="-25000" noProof="0">
                <a:ln>
                  <a:noFill/>
                </a:ln>
                <a:solidFill>
                  <a:srgbClr val="262626"/>
                </a:solidFill>
                <a:effectLst/>
                <a:uLnTx/>
                <a:uFillTx/>
                <a:latin typeface="Arial"/>
                <a:ea typeface="+mn-ea"/>
                <a:cs typeface="+mn-cs"/>
              </a:rPr>
              <a:t>2</a:t>
            </a:r>
            <a:r>
              <a:rPr kumimoji="0" lang="en-US" sz="700" b="0" i="0" u="none" strike="noStrike" kern="1200" cap="none" spc="0" normalizeH="0" baseline="0" noProof="0">
                <a:ln>
                  <a:noFill/>
                </a:ln>
                <a:solidFill>
                  <a:srgbClr val="262626"/>
                </a:solidFill>
                <a:effectLst/>
                <a:uLnTx/>
                <a:uFillTx/>
                <a:latin typeface="Arial"/>
                <a:ea typeface="+mn-ea"/>
                <a:cs typeface="+mn-cs"/>
              </a:rPr>
              <a:t> from own production</a:t>
            </a:r>
          </a:p>
          <a:p>
            <a:pPr marL="64294" marR="0" lvl="0" indent="-642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a:ln>
                  <a:noFill/>
                </a:ln>
                <a:solidFill>
                  <a:srgbClr val="262626"/>
                </a:solidFill>
                <a:effectLst/>
                <a:uLnTx/>
                <a:uFillTx/>
                <a:latin typeface="Arial"/>
                <a:ea typeface="+mn-ea"/>
                <a:cs typeface="+mn-cs"/>
              </a:rPr>
              <a:t>3.22 </a:t>
            </a:r>
            <a:r>
              <a:rPr kumimoji="0" lang="en-US" sz="700" b="0" i="0" u="none" strike="noStrike" kern="1200" cap="none" spc="0" normalizeH="0" baseline="0" noProof="0" err="1">
                <a:ln>
                  <a:noFill/>
                </a:ln>
                <a:solidFill>
                  <a:srgbClr val="262626"/>
                </a:solidFill>
                <a:effectLst/>
                <a:uLnTx/>
                <a:uFillTx/>
                <a:latin typeface="Arial"/>
                <a:ea typeface="+mn-ea"/>
                <a:cs typeface="+mn-cs"/>
              </a:rPr>
              <a:t>mn</a:t>
            </a:r>
            <a:r>
              <a:rPr kumimoji="0" lang="en-US" sz="700" b="0" i="0" u="none" strike="noStrike" kern="1200" cap="none" spc="0" normalizeH="0" baseline="0" noProof="0">
                <a:ln>
                  <a:noFill/>
                </a:ln>
                <a:solidFill>
                  <a:srgbClr val="262626"/>
                </a:solidFill>
                <a:effectLst/>
                <a:uLnTx/>
                <a:uFillTx/>
                <a:latin typeface="Arial"/>
                <a:ea typeface="+mn-ea"/>
                <a:cs typeface="+mn-cs"/>
              </a:rPr>
              <a:t> metric tons CO</a:t>
            </a:r>
            <a:r>
              <a:rPr kumimoji="0" lang="en-US" sz="700" b="0" i="0" u="none" strike="noStrike" kern="1200" cap="none" spc="0" normalizeH="0" baseline="-25000" noProof="0">
                <a:ln>
                  <a:noFill/>
                </a:ln>
                <a:solidFill>
                  <a:srgbClr val="262626"/>
                </a:solidFill>
                <a:effectLst/>
                <a:uLnTx/>
                <a:uFillTx/>
                <a:latin typeface="Arial"/>
                <a:ea typeface="+mn-ea"/>
                <a:cs typeface="+mn-cs"/>
              </a:rPr>
              <a:t>2</a:t>
            </a:r>
            <a:r>
              <a:rPr kumimoji="0" lang="en-US" sz="700" b="0" i="0" u="none" strike="noStrike" kern="1200" cap="none" spc="0" normalizeH="0" baseline="0" noProof="0">
                <a:ln>
                  <a:noFill/>
                </a:ln>
                <a:solidFill>
                  <a:srgbClr val="262626"/>
                </a:solidFill>
                <a:effectLst/>
                <a:uLnTx/>
                <a:uFillTx/>
                <a:latin typeface="Arial"/>
                <a:ea typeface="+mn-ea"/>
                <a:cs typeface="+mn-cs"/>
              </a:rPr>
              <a:t> in 2019</a:t>
            </a:r>
          </a:p>
        </p:txBody>
      </p:sp>
      <p:sp>
        <p:nvSpPr>
          <p:cNvPr id="42" name="Textfeld 41">
            <a:extLst>
              <a:ext uri="{FF2B5EF4-FFF2-40B4-BE49-F238E27FC236}">
                <a16:creationId xmlns:a16="http://schemas.microsoft.com/office/drawing/2014/main" id="{DA0A00D6-8DB4-4507-A845-6EF18D3CCCDE}"/>
              </a:ext>
            </a:extLst>
          </p:cNvPr>
          <p:cNvSpPr txBox="1"/>
          <p:nvPr/>
        </p:nvSpPr>
        <p:spPr>
          <a:xfrm rot="16200000">
            <a:off x="-194636" y="3387321"/>
            <a:ext cx="1522259"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262626"/>
                </a:solidFill>
                <a:effectLst/>
                <a:uLnTx/>
                <a:uFillTx/>
                <a:latin typeface="Arial"/>
                <a:ea typeface="+mn-ea"/>
                <a:cs typeface="+mn-cs"/>
              </a:rPr>
              <a:t>Modelled reduction pathways, indexed</a:t>
            </a:r>
          </a:p>
        </p:txBody>
      </p:sp>
      <p:sp>
        <p:nvSpPr>
          <p:cNvPr id="43" name="Rechteck 42">
            <a:extLst>
              <a:ext uri="{FF2B5EF4-FFF2-40B4-BE49-F238E27FC236}">
                <a16:creationId xmlns:a16="http://schemas.microsoft.com/office/drawing/2014/main" id="{16D14DF0-3F58-4CC6-BE4D-A1BE3CA47557}"/>
              </a:ext>
            </a:extLst>
          </p:cNvPr>
          <p:cNvSpPr/>
          <p:nvPr/>
        </p:nvSpPr>
        <p:spPr>
          <a:xfrm>
            <a:off x="276270" y="1588694"/>
            <a:ext cx="4572000" cy="892552"/>
          </a:xfrm>
          <a:prstGeom prst="rect">
            <a:avLst/>
          </a:prstGeom>
        </p:spPr>
        <p:txBody>
          <a:bodyPr>
            <a:spAutoFit/>
          </a:bodyPr>
          <a:lstStyle/>
          <a:p>
            <a:pPr marL="179388" marR="0" lvl="0" indent="-179388"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Carbon-neutral purchased electricity by end of 2020</a:t>
            </a:r>
          </a:p>
          <a:p>
            <a:pPr marL="179388" marR="0" lvl="0" indent="-179388"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Carbon-neutral production by 2040 (Scope 1+2)</a:t>
            </a:r>
          </a:p>
          <a:p>
            <a:pPr marL="179388" marR="0" lvl="0" indent="-179388" algn="l" defTabSz="914400" rtl="0" eaLnBrk="1" fontAlgn="auto" latinLnBrk="0" hangingPunct="1">
              <a:lnSpc>
                <a:spcPct val="100000"/>
              </a:lnSpc>
              <a:spcBef>
                <a:spcPts val="0"/>
              </a:spcBef>
              <a:spcAft>
                <a:spcPts val="600"/>
              </a:spcAft>
              <a:buClrTx/>
              <a:buSzTx/>
              <a:buFont typeface="+mj-lt"/>
              <a:buAutoNum type="arabicPeriod"/>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Carbon-neutral value chain by 2050 (Scope 3)</a:t>
            </a:r>
          </a:p>
        </p:txBody>
      </p:sp>
      <p:sp>
        <p:nvSpPr>
          <p:cNvPr id="8" name="Foliennummernplatzhalter 7">
            <a:extLst>
              <a:ext uri="{FF2B5EF4-FFF2-40B4-BE49-F238E27FC236}">
                <a16:creationId xmlns:a16="http://schemas.microsoft.com/office/drawing/2014/main" id="{3142E726-2270-41F8-B7F0-428DF53DB9F4}"/>
              </a:ext>
            </a:extLst>
          </p:cNvPr>
          <p:cNvSpPr>
            <a:spLocks noGrp="1"/>
          </p:cNvSpPr>
          <p:nvPr>
            <p:ph type="sldNum" sz="quarter" idx="11"/>
          </p:nvPr>
        </p:nvSpPr>
        <p:spPr>
          <a:xfrm>
            <a:off x="8568444" y="4810511"/>
            <a:ext cx="360289" cy="137503"/>
          </a:xfrm>
          <a:prstGeom prst="rect">
            <a:avLst/>
          </a:prstGeom>
        </p:spPr>
        <p:txBody>
          <a:bodyPr vert="horz" wrap="none" lIns="0" tIns="0" rIns="0" bIns="0" rtlCol="0" anchor="t" anchorCtr="0"/>
          <a:lstStyle>
            <a:defPPr>
              <a:defRPr lang="de-DE"/>
            </a:defPPr>
            <a:lvl1pPr marL="0" algn="r" defTabSz="914400" rtl="0" eaLnBrk="1" latinLnBrk="0" hangingPunct="1">
              <a:defRPr sz="7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A48181-2C78-49CB-8C52-912A07842C2E}" type="slidenum">
              <a:rPr kumimoji="0" lang="en-US" sz="7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700" b="1" i="0" u="none" strike="noStrike" kern="1200" cap="none" spc="0" normalizeH="0" baseline="0" noProof="0">
              <a:ln>
                <a:noFill/>
              </a:ln>
              <a:solidFill>
                <a:srgbClr val="000000"/>
              </a:solidFill>
              <a:effectLst/>
              <a:uLnTx/>
              <a:uFillTx/>
              <a:latin typeface="Arial"/>
              <a:ea typeface="+mn-ea"/>
              <a:cs typeface="+mn-cs"/>
            </a:endParaRPr>
          </a:p>
        </p:txBody>
      </p:sp>
      <p:sp>
        <p:nvSpPr>
          <p:cNvPr id="27" name="Fußzeilenplatzhalter 24">
            <a:extLst>
              <a:ext uri="{FF2B5EF4-FFF2-40B4-BE49-F238E27FC236}">
                <a16:creationId xmlns:a16="http://schemas.microsoft.com/office/drawing/2014/main" id="{A2254B9E-B3A2-4EA4-9ADB-D763911F10CD}"/>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pic>
        <p:nvPicPr>
          <p:cNvPr id="30" name="Grafik 29">
            <a:extLst>
              <a:ext uri="{FF2B5EF4-FFF2-40B4-BE49-F238E27FC236}">
                <a16:creationId xmlns:a16="http://schemas.microsoft.com/office/drawing/2014/main" id="{BA95AFF0-A199-4567-860E-328D5857E78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50918" y="261236"/>
            <a:ext cx="480852" cy="478541"/>
          </a:xfrm>
          <a:prstGeom prst="rect">
            <a:avLst/>
          </a:prstGeom>
        </p:spPr>
      </p:pic>
    </p:spTree>
    <p:extLst>
      <p:ext uri="{BB962C8B-B14F-4D97-AF65-F5344CB8AC3E}">
        <p14:creationId xmlns:p14="http://schemas.microsoft.com/office/powerpoint/2010/main" val="405741112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AC65E134-F3BC-4C5D-A7BB-9AD8306C841F}"/>
              </a:ext>
            </a:extLst>
          </p:cNvPr>
          <p:cNvSpPr>
            <a:spLocks noGrp="1"/>
          </p:cNvSpPr>
          <p:nvPr>
            <p:ph type="title"/>
          </p:nvPr>
        </p:nvSpPr>
        <p:spPr/>
        <p:txBody>
          <a:bodyPr/>
          <a:lstStyle/>
          <a:p>
            <a:r>
              <a:rPr lang="hu-HU" sz="2000" dirty="0" err="1"/>
              <a:t>Sustainability</a:t>
            </a:r>
            <a:r>
              <a:rPr lang="hu-HU" sz="2000" dirty="0"/>
              <a:t> </a:t>
            </a:r>
            <a:r>
              <a:rPr lang="hu-HU" sz="2000" dirty="0" err="1"/>
              <a:t>highlights</a:t>
            </a:r>
            <a:r>
              <a:rPr lang="hu-HU" sz="2000" dirty="0"/>
              <a:t> </a:t>
            </a:r>
            <a:r>
              <a:rPr lang="hu-HU" sz="2000" dirty="0" err="1"/>
              <a:t>at</a:t>
            </a:r>
            <a:r>
              <a:rPr lang="hu-HU" sz="2000" dirty="0"/>
              <a:t> Continental </a:t>
            </a:r>
            <a:r>
              <a:rPr lang="hu-HU" sz="2000" dirty="0" err="1"/>
              <a:t>companies</a:t>
            </a:r>
            <a:r>
              <a:rPr lang="hu-HU" sz="2000" dirty="0"/>
              <a:t> in Hungary</a:t>
            </a:r>
            <a:br>
              <a:rPr lang="hu-HU" sz="2000" dirty="0"/>
            </a:br>
            <a:endParaRPr lang="hu-HU" sz="2000" dirty="0"/>
          </a:p>
        </p:txBody>
      </p:sp>
      <p:sp>
        <p:nvSpPr>
          <p:cNvPr id="3" name="Dia számának helye 2">
            <a:extLst>
              <a:ext uri="{FF2B5EF4-FFF2-40B4-BE49-F238E27FC236}">
                <a16:creationId xmlns:a16="http://schemas.microsoft.com/office/drawing/2014/main" id="{4AFF6142-2401-4908-BCE3-2AD9541E01BF}"/>
              </a:ext>
            </a:extLst>
          </p:cNvPr>
          <p:cNvSpPr>
            <a:spLocks noGrp="1"/>
          </p:cNvSpPr>
          <p:nvPr>
            <p:ph type="sldNum" sz="quarter" idx="4"/>
          </p:nvPr>
        </p:nvSpPr>
        <p:spPr/>
        <p:txBody>
          <a:bodyPr/>
          <a:lstStyle/>
          <a:p>
            <a:fld id="{ADA48181-2C78-49CB-8C52-912A07842C2E}" type="slidenum">
              <a:rPr lang="en-US" noProof="0" smtClean="0"/>
              <a:pPr/>
              <a:t>9</a:t>
            </a:fld>
            <a:endParaRPr lang="en-US" noProof="0"/>
          </a:p>
        </p:txBody>
      </p:sp>
      <p:pic>
        <p:nvPicPr>
          <p:cNvPr id="4" name="Kép 3">
            <a:extLst>
              <a:ext uri="{FF2B5EF4-FFF2-40B4-BE49-F238E27FC236}">
                <a16:creationId xmlns:a16="http://schemas.microsoft.com/office/drawing/2014/main" id="{D4AE1D03-9B9A-4AB4-A092-DAA7AAA8B329}"/>
              </a:ext>
            </a:extLst>
          </p:cNvPr>
          <p:cNvPicPr>
            <a:picLocks noChangeAspect="1"/>
          </p:cNvPicPr>
          <p:nvPr/>
        </p:nvPicPr>
        <p:blipFill>
          <a:blip r:embed="rId4"/>
          <a:stretch>
            <a:fillRect/>
          </a:stretch>
        </p:blipFill>
        <p:spPr>
          <a:xfrm>
            <a:off x="7164288" y="879284"/>
            <a:ext cx="1637065" cy="1503082"/>
          </a:xfrm>
          <a:prstGeom prst="rect">
            <a:avLst/>
          </a:prstGeom>
        </p:spPr>
      </p:pic>
      <p:sp>
        <p:nvSpPr>
          <p:cNvPr id="5" name="Szövegdoboz 4">
            <a:extLst>
              <a:ext uri="{FF2B5EF4-FFF2-40B4-BE49-F238E27FC236}">
                <a16:creationId xmlns:a16="http://schemas.microsoft.com/office/drawing/2014/main" id="{EE347E39-8561-4C07-B0C2-3304168A7ACE}"/>
              </a:ext>
            </a:extLst>
          </p:cNvPr>
          <p:cNvSpPr txBox="1"/>
          <p:nvPr>
            <p:custDataLst>
              <p:tags r:id="rId1"/>
            </p:custDataLst>
          </p:nvPr>
        </p:nvSpPr>
        <p:spPr>
          <a:xfrm>
            <a:off x="369080" y="957739"/>
            <a:ext cx="7453077" cy="4185761"/>
          </a:xfrm>
          <a:prstGeom prst="rect">
            <a:avLst/>
          </a:prstGeom>
          <a:noFill/>
        </p:spPr>
        <p:txBody>
          <a:bodyPr wrap="square" rtlCol="0">
            <a:spAutoFit/>
          </a:bodyPr>
          <a:lstStyle/>
          <a:p>
            <a:pPr marL="177800" indent="-177800">
              <a:lnSpc>
                <a:spcPct val="150000"/>
              </a:lnSpc>
              <a:buClr>
                <a:schemeClr val="accent1"/>
              </a:buClr>
              <a:buSzPct val="125000"/>
              <a:buFont typeface="Arial" panose="020B0604020202020204" pitchFamily="34" charset="0"/>
              <a:buChar char="›"/>
            </a:pPr>
            <a:r>
              <a:rPr lang="hu-HU" sz="1400" dirty="0" err="1"/>
              <a:t>Modernization</a:t>
            </a:r>
            <a:r>
              <a:rPr lang="hu-HU" sz="1400" dirty="0"/>
              <a:t> of </a:t>
            </a:r>
            <a:r>
              <a:rPr lang="hu-HU" sz="1400" dirty="0" err="1"/>
              <a:t>road</a:t>
            </a:r>
            <a:r>
              <a:rPr lang="hu-HU" sz="1400" dirty="0"/>
              <a:t>- and </a:t>
            </a:r>
            <a:r>
              <a:rPr lang="hu-HU" sz="1400" dirty="0" err="1"/>
              <a:t>production</a:t>
            </a:r>
            <a:r>
              <a:rPr lang="hu-HU" sz="1400" dirty="0"/>
              <a:t> hall </a:t>
            </a:r>
            <a:r>
              <a:rPr lang="hu-HU" sz="1400" dirty="0" err="1"/>
              <a:t>lightning</a:t>
            </a:r>
            <a:r>
              <a:rPr lang="hu-HU" sz="1400" dirty="0"/>
              <a:t> </a:t>
            </a:r>
          </a:p>
          <a:p>
            <a:pPr marL="177800" indent="-177800">
              <a:lnSpc>
                <a:spcPct val="150000"/>
              </a:lnSpc>
              <a:buClr>
                <a:schemeClr val="accent1"/>
              </a:buClr>
              <a:buSzPct val="125000"/>
              <a:buFont typeface="Arial" panose="020B0604020202020204" pitchFamily="34" charset="0"/>
              <a:buChar char="›"/>
            </a:pPr>
            <a:r>
              <a:rPr lang="hu-HU" sz="1400" dirty="0" err="1"/>
              <a:t>Development</a:t>
            </a:r>
            <a:r>
              <a:rPr lang="hu-HU" sz="1400" dirty="0"/>
              <a:t> of </a:t>
            </a:r>
            <a:r>
              <a:rPr lang="hu-HU" sz="1400" dirty="0" err="1"/>
              <a:t>production</a:t>
            </a:r>
            <a:r>
              <a:rPr lang="hu-HU" sz="1400" dirty="0"/>
              <a:t> </a:t>
            </a:r>
            <a:r>
              <a:rPr lang="hu-HU" sz="1400" dirty="0" err="1"/>
              <a:t>infrastructure</a:t>
            </a:r>
            <a:r>
              <a:rPr lang="hu-HU" sz="1400" dirty="0"/>
              <a:t> and </a:t>
            </a:r>
            <a:r>
              <a:rPr lang="hu-HU" sz="1400" dirty="0" err="1"/>
              <a:t>electricity</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a:t>Bike </a:t>
            </a:r>
            <a:r>
              <a:rPr lang="hu-HU" sz="1400" dirty="0" err="1"/>
              <a:t>to</a:t>
            </a:r>
            <a:r>
              <a:rPr lang="hu-HU" sz="1400" dirty="0"/>
              <a:t> </a:t>
            </a:r>
            <a:r>
              <a:rPr lang="hu-HU" sz="1400" dirty="0" err="1"/>
              <a:t>work</a:t>
            </a:r>
            <a:r>
              <a:rPr lang="hu-HU" sz="1400" dirty="0"/>
              <a:t> </a:t>
            </a:r>
            <a:r>
              <a:rPr lang="hu-HU" sz="1400" dirty="0" err="1"/>
              <a:t>internal</a:t>
            </a:r>
            <a:r>
              <a:rPr lang="hu-HU" sz="1400" dirty="0"/>
              <a:t> </a:t>
            </a:r>
            <a:r>
              <a:rPr lang="hu-HU" sz="1400" dirty="0" err="1"/>
              <a:t>campaign</a:t>
            </a:r>
            <a:r>
              <a:rPr lang="hu-HU" sz="1400" dirty="0"/>
              <a:t> </a:t>
            </a:r>
            <a:r>
              <a:rPr lang="hu-HU" sz="1400" dirty="0" err="1"/>
              <a:t>for</a:t>
            </a:r>
            <a:r>
              <a:rPr lang="hu-HU" sz="1400" dirty="0"/>
              <a:t> </a:t>
            </a:r>
            <a:r>
              <a:rPr lang="hu-HU" sz="1400" dirty="0" err="1"/>
              <a:t>employees</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err="1"/>
              <a:t>Replacement</a:t>
            </a:r>
            <a:r>
              <a:rPr lang="hu-HU" sz="1400" dirty="0"/>
              <a:t> of </a:t>
            </a:r>
            <a:r>
              <a:rPr lang="hu-HU" sz="1400" dirty="0" err="1"/>
              <a:t>natural</a:t>
            </a:r>
            <a:r>
              <a:rPr lang="hu-HU" sz="1400" dirty="0"/>
              <a:t> </a:t>
            </a:r>
            <a:r>
              <a:rPr lang="hu-HU" sz="1400" dirty="0" err="1"/>
              <a:t>sources</a:t>
            </a:r>
            <a:r>
              <a:rPr lang="hu-HU" sz="1400" dirty="0"/>
              <a:t> of </a:t>
            </a:r>
            <a:r>
              <a:rPr lang="hu-HU" sz="1400" dirty="0" err="1"/>
              <a:t>caoutchouc</a:t>
            </a:r>
            <a:r>
              <a:rPr lang="hu-HU" sz="1400" dirty="0"/>
              <a:t>- </a:t>
            </a:r>
            <a:r>
              <a:rPr lang="hu-HU" sz="1400" dirty="0" err="1"/>
              <a:t>Taraxa</a:t>
            </a:r>
            <a:r>
              <a:rPr lang="hu-HU" sz="1400" dirty="0"/>
              <a:t> in </a:t>
            </a:r>
            <a:r>
              <a:rPr lang="hu-HU" sz="1400" dirty="0" err="1"/>
              <a:t>global</a:t>
            </a:r>
            <a:r>
              <a:rPr lang="hu-HU" sz="1400" dirty="0"/>
              <a:t> </a:t>
            </a:r>
            <a:r>
              <a:rPr lang="hu-HU" sz="1400" dirty="0" err="1"/>
              <a:t>tyre</a:t>
            </a:r>
            <a:r>
              <a:rPr lang="hu-HU" sz="1400" dirty="0"/>
              <a:t> </a:t>
            </a:r>
            <a:r>
              <a:rPr lang="hu-HU" sz="1400" dirty="0" err="1"/>
              <a:t>production</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err="1"/>
              <a:t>Improve</a:t>
            </a:r>
            <a:r>
              <a:rPr lang="hu-HU" sz="1400" dirty="0"/>
              <a:t> </a:t>
            </a:r>
            <a:r>
              <a:rPr lang="hu-HU" sz="1400" dirty="0" err="1"/>
              <a:t>the</a:t>
            </a:r>
            <a:r>
              <a:rPr lang="hu-HU" sz="1400" dirty="0"/>
              <a:t> </a:t>
            </a:r>
            <a:r>
              <a:rPr lang="hu-HU" sz="1400" dirty="0" err="1"/>
              <a:t>recycling</a:t>
            </a:r>
            <a:r>
              <a:rPr lang="hu-HU" sz="1400" dirty="0"/>
              <a:t> </a:t>
            </a:r>
            <a:r>
              <a:rPr lang="hu-HU" sz="1400" dirty="0" err="1"/>
              <a:t>rate</a:t>
            </a:r>
            <a:r>
              <a:rPr lang="hu-HU" sz="1400" dirty="0"/>
              <a:t> of </a:t>
            </a:r>
            <a:r>
              <a:rPr lang="hu-HU" sz="1400" dirty="0" err="1"/>
              <a:t>scrap</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a:t>Automotive </a:t>
            </a:r>
            <a:r>
              <a:rPr lang="hu-HU" sz="1400" dirty="0" err="1"/>
              <a:t>thermal</a:t>
            </a:r>
            <a:r>
              <a:rPr lang="hu-HU" sz="1400" dirty="0"/>
              <a:t> management </a:t>
            </a:r>
            <a:r>
              <a:rPr lang="hu-HU" sz="1400" dirty="0" err="1"/>
              <a:t>development</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err="1"/>
              <a:t>Energetical</a:t>
            </a:r>
            <a:r>
              <a:rPr lang="hu-HU" sz="1400" dirty="0"/>
              <a:t> </a:t>
            </a:r>
            <a:r>
              <a:rPr lang="hu-HU" sz="1400" dirty="0" err="1"/>
              <a:t>measurement</a:t>
            </a:r>
            <a:r>
              <a:rPr lang="hu-HU" sz="1400" dirty="0"/>
              <a:t> </a:t>
            </a:r>
            <a:r>
              <a:rPr lang="hu-HU" sz="1400" dirty="0" err="1"/>
              <a:t>systems</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err="1"/>
              <a:t>Reduce</a:t>
            </a:r>
            <a:r>
              <a:rPr lang="hu-HU" sz="1400" dirty="0"/>
              <a:t> </a:t>
            </a:r>
            <a:r>
              <a:rPr lang="hu-HU" sz="1400" dirty="0" err="1"/>
              <a:t>the</a:t>
            </a:r>
            <a:r>
              <a:rPr lang="hu-HU" sz="1400" dirty="0"/>
              <a:t> </a:t>
            </a:r>
            <a:r>
              <a:rPr lang="hu-HU" sz="1400" dirty="0" err="1"/>
              <a:t>weight</a:t>
            </a:r>
            <a:r>
              <a:rPr lang="hu-HU" sz="1400" dirty="0"/>
              <a:t> of </a:t>
            </a:r>
            <a:r>
              <a:rPr lang="hu-HU" sz="1400" dirty="0" err="1"/>
              <a:t>automotive</a:t>
            </a:r>
            <a:r>
              <a:rPr lang="hu-HU" sz="1400" dirty="0"/>
              <a:t> </a:t>
            </a:r>
            <a:r>
              <a:rPr lang="hu-HU" sz="1400" dirty="0" err="1"/>
              <a:t>products</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err="1"/>
              <a:t>Energetical</a:t>
            </a:r>
            <a:r>
              <a:rPr lang="hu-HU" sz="1400" dirty="0"/>
              <a:t> </a:t>
            </a:r>
            <a:r>
              <a:rPr lang="hu-HU" sz="1400" dirty="0" err="1"/>
              <a:t>measurement</a:t>
            </a:r>
            <a:r>
              <a:rPr lang="hu-HU" sz="1400" dirty="0"/>
              <a:t> </a:t>
            </a:r>
            <a:r>
              <a:rPr lang="hu-HU" sz="1400" dirty="0" err="1"/>
              <a:t>systems</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err="1"/>
              <a:t>Different</a:t>
            </a:r>
            <a:r>
              <a:rPr lang="hu-HU" sz="1400" dirty="0"/>
              <a:t> </a:t>
            </a:r>
            <a:r>
              <a:rPr lang="hu-HU" sz="1400" dirty="0" err="1"/>
              <a:t>projects</a:t>
            </a:r>
            <a:r>
              <a:rPr lang="hu-HU" sz="1400" dirty="0"/>
              <a:t> </a:t>
            </a:r>
            <a:r>
              <a:rPr lang="hu-HU" sz="1400" dirty="0" err="1"/>
              <a:t>to</a:t>
            </a:r>
            <a:r>
              <a:rPr lang="hu-HU" sz="1400" dirty="0"/>
              <a:t> </a:t>
            </a:r>
            <a:r>
              <a:rPr lang="hu-HU" sz="1400" dirty="0" err="1"/>
              <a:t>reduce</a:t>
            </a:r>
            <a:r>
              <a:rPr lang="hu-HU" sz="1400" dirty="0"/>
              <a:t> </a:t>
            </a:r>
            <a:r>
              <a:rPr lang="hu-HU" sz="1400" dirty="0" err="1"/>
              <a:t>energy</a:t>
            </a:r>
            <a:r>
              <a:rPr lang="hu-HU" sz="1400" dirty="0"/>
              <a:t> </a:t>
            </a:r>
            <a:r>
              <a:rPr lang="hu-HU" sz="1400" dirty="0" err="1"/>
              <a:t>consumption</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a:t>„</a:t>
            </a:r>
            <a:r>
              <a:rPr lang="hu-HU" sz="1400" dirty="0" err="1"/>
              <a:t>Sustainability</a:t>
            </a:r>
            <a:r>
              <a:rPr lang="hu-HU" sz="1400" dirty="0"/>
              <a:t> </a:t>
            </a:r>
            <a:r>
              <a:rPr lang="hu-HU" sz="1400" dirty="0" err="1"/>
              <a:t>Heroes</a:t>
            </a:r>
            <a:r>
              <a:rPr lang="hu-HU" sz="1400" dirty="0"/>
              <a:t>” </a:t>
            </a:r>
            <a:r>
              <a:rPr lang="hu-HU" sz="1400" dirty="0" err="1"/>
              <a:t>internal</a:t>
            </a:r>
            <a:r>
              <a:rPr lang="hu-HU" sz="1400" dirty="0"/>
              <a:t> </a:t>
            </a:r>
            <a:r>
              <a:rPr lang="hu-HU" sz="1400" dirty="0" err="1"/>
              <a:t>campaign</a:t>
            </a:r>
            <a:r>
              <a:rPr lang="hu-HU" sz="1400" dirty="0"/>
              <a:t>- </a:t>
            </a:r>
            <a:r>
              <a:rPr lang="hu-HU" sz="1400" dirty="0" err="1"/>
              <a:t>employees</a:t>
            </a:r>
            <a:r>
              <a:rPr lang="hu-HU" sz="1400" dirty="0"/>
              <a:t> </a:t>
            </a:r>
            <a:r>
              <a:rPr lang="hu-HU" sz="1400" dirty="0" err="1"/>
              <a:t>education</a:t>
            </a:r>
            <a:r>
              <a:rPr lang="hu-HU" sz="1400" dirty="0"/>
              <a:t> and </a:t>
            </a:r>
            <a:r>
              <a:rPr lang="hu-HU" sz="1400" dirty="0" err="1"/>
              <a:t>call</a:t>
            </a:r>
            <a:r>
              <a:rPr lang="hu-HU" sz="1400" dirty="0"/>
              <a:t> </a:t>
            </a:r>
            <a:r>
              <a:rPr lang="hu-HU" sz="1400" dirty="0" err="1"/>
              <a:t>to</a:t>
            </a:r>
            <a:r>
              <a:rPr lang="hu-HU" sz="1400" dirty="0"/>
              <a:t> </a:t>
            </a:r>
            <a:r>
              <a:rPr lang="hu-HU" sz="1400" dirty="0" err="1"/>
              <a:t>action</a:t>
            </a:r>
            <a:endParaRPr lang="hu-HU" sz="1400" dirty="0"/>
          </a:p>
          <a:p>
            <a:pPr marL="177800" indent="-177800">
              <a:lnSpc>
                <a:spcPct val="150000"/>
              </a:lnSpc>
              <a:buClr>
                <a:schemeClr val="accent1"/>
              </a:buClr>
              <a:buSzPct val="125000"/>
              <a:buFont typeface="Arial" panose="020B0604020202020204" pitchFamily="34" charset="0"/>
              <a:buChar char="›"/>
            </a:pPr>
            <a:r>
              <a:rPr lang="hu-HU" sz="1400" dirty="0"/>
              <a:t>…</a:t>
            </a:r>
            <a:endParaRPr lang="hu-HU" sz="1200" dirty="0"/>
          </a:p>
          <a:p>
            <a:pPr marL="177800" indent="-177800">
              <a:buClr>
                <a:schemeClr val="accent1"/>
              </a:buClr>
              <a:buSzPct val="125000"/>
              <a:buFont typeface="Arial" panose="020B0604020202020204" pitchFamily="34" charset="0"/>
              <a:buChar char="›"/>
            </a:pPr>
            <a:endParaRPr lang="hu-HU" sz="1400" dirty="0"/>
          </a:p>
        </p:txBody>
      </p:sp>
      <p:sp>
        <p:nvSpPr>
          <p:cNvPr id="6" name="Fußzeilenplatzhalter 24">
            <a:extLst>
              <a:ext uri="{FF2B5EF4-FFF2-40B4-BE49-F238E27FC236}">
                <a16:creationId xmlns:a16="http://schemas.microsoft.com/office/drawing/2014/main" id="{4A8D2CD2-D584-48F5-B60F-0A66C89DD120}"/>
              </a:ext>
            </a:extLst>
          </p:cNvPr>
          <p:cNvSpPr txBox="1">
            <a:spLocks/>
          </p:cNvSpPr>
          <p:nvPr/>
        </p:nvSpPr>
        <p:spPr>
          <a:xfrm>
            <a:off x="6624477" y="4951814"/>
            <a:ext cx="2304256" cy="154011"/>
          </a:xfrm>
          <a:prstGeom prst="rect">
            <a:avLst/>
          </a:prstGeom>
        </p:spPr>
        <p:txBody>
          <a:bodyPr vert="horz" wrap="none" lIns="0" tIns="0" rIns="0" bIns="0" rtlCol="0" anchor="t" anchorCtr="0"/>
          <a:lstStyle>
            <a:defPPr>
              <a:defRPr lang="de-DE"/>
            </a:defPPr>
            <a:lvl1pPr marL="0" algn="r"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dirty="0" err="1">
                <a:solidFill>
                  <a:srgbClr val="000000"/>
                </a:solidFill>
              </a:rPr>
              <a:t>Sustainability@Continental</a:t>
            </a:r>
            <a:r>
              <a:rPr lang="en-US" dirty="0">
                <a:solidFill>
                  <a:srgbClr val="000000"/>
                </a:solidFill>
              </a:rPr>
              <a:t> </a:t>
            </a:r>
            <a:r>
              <a:rPr lang="hu-HU" dirty="0">
                <a:solidFill>
                  <a:srgbClr val="000000"/>
                </a:solidFill>
              </a:rPr>
              <a:t>25 </a:t>
            </a:r>
            <a:r>
              <a:rPr lang="hu-HU" dirty="0" err="1">
                <a:solidFill>
                  <a:srgbClr val="000000"/>
                </a:solidFill>
              </a:rPr>
              <a:t>Sep</a:t>
            </a:r>
            <a:r>
              <a:rPr lang="hu-HU" dirty="0">
                <a:solidFill>
                  <a:srgbClr val="000000"/>
                </a:solidFill>
              </a:rPr>
              <a:t> 2020</a:t>
            </a:r>
            <a:endParaRPr lang="en-US" dirty="0">
              <a:solidFill>
                <a:srgbClr val="000000"/>
              </a:solidFill>
            </a:endParaRPr>
          </a:p>
        </p:txBody>
      </p:sp>
    </p:spTree>
    <p:extLst>
      <p:ext uri="{BB962C8B-B14F-4D97-AF65-F5344CB8AC3E}">
        <p14:creationId xmlns:p14="http://schemas.microsoft.com/office/powerpoint/2010/main" val="202644332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MIO_BULLET_IMAGE_BINARY_DATA" val="R0lGODlh4AHgAeZ/AP+WAf/Mk/2YAP+vOP3guf+rMf716vz///6cAP725f/VqP6aBP2rMP/fvP/Upfz++//nxf7q0P6YBf/69f+yQv+uMP+1TP/8/f+wOP3s0fyYAv6wOv768v/Tqfv//fvVpv6yRfyZAP+YBv388vyqMP6aBv/UqfyaA/+WBeGaAP/fwP/q0/+ZCP+0Rf/6+OKYAv7KkfyuMP/s1P6cBP/29f+4U/6ZAP6ZAf+YAf+aAP/+/////f+aAv+ZAv2aAP7///+YAP+sMP6bAP7+/v6sMP6sMf6aAP6ZA/+YA/2aAf/9/v7+/P+tMP+bAP6bAv/9///+/P7//f7+//7/+v//+/2tMP+bAfybAP/++v//+v+aBP2wOv3++fyaAf+bBP7/+/39/f/+/f2ZBf/n1v79///8///9+P2bBvnXp/v/+v3Xqv/37P39//78//2vOP/Xpv79+//Vqv2bBP+XA/+xOv+aAf/++/+3T/+ZBP2bAPqbAf/Ur//QmP////+ZAP///yH5BAEAAH8ALAAAAADgAeABAAf/gH+Cg4SFhoeIiYqLjI2Oj5CRkpOUlZaXmJmam5ydnp+goaKjpKWmp6ipqqusra6vsLGys7S1tre4ubq7vL2+v8DBwsPExcbHyMnKy8zNzs/Q0dLT1NXW19jZ2tvc3d7f4OHi4+Tl5ufopRQFBUEFRCDs8vP09fb0TAxERen9/v+CiggcOJCJDT85gPDwc6Ohw4cQI0p8iKTHgg1MCugjwoRCkA0AQ4qUxg5DlSJBBhCxwbKljRs9fPDoouWGy5s4c+p06SdJDh9GfPgI8TNHAQpEBrBLOrKpU14MKtTYV6AIjhA4gCDAoRPJkRw4klxZuLOsWZZ+DiK84afHERta//wIwPGThxEeQTDkdfe0r99U74hUJWLET1g/iG8cORJCLeLHfowI6GFDAEMeODJr3sy5s+fNTnLcuPvSDxDGPkRoeMlVy1sgSG5UGRCEY4G/uHNfUhqESRDHkIMLH068uPHjyJMHD8K8wAAGuqNLL4RhaYUbTSrjUM69u/fv3ZsAUbpuwPTzTgVGLfDyRogbQngkAU+/vn3uThD6EZKDSJUgVViA3oDmUBBDAb4Z0cMNom2HWUNc3SfhhBLiYIQQfhzRgxE51MREBUWYR+CI2xTBxBZFvOVDQvxZdgMPNiCBAIMU1mhjdw9mx6ENOPQgxA1AbEBESiQWKU0FBVSBQf8IfmAWF0NAKOaDDRy2FQJlN2appXBNOLGdFUAs0IMfXtwgghYCiBZiBRUIaOSbxgyAwZA4CLAQW6YhZpcNOWQHxHZHOEHUloRuCUQSDTkRY2k2CAFEDgeZycMATGDAD5yY8tJOkjjwACkPQODhxA1OvMWWlzROGRMQJTxZ6KsT3uDDo3HhIJ4IfPqwXQk2ZIfQQUUQQQRImRYrywbMBQHrsswym4MfGBFr7LSAMdfstdhuCR+flppI7behUMoEE/Fla+659y3UA11NGBFEEc6BKy8mHymLGRJdoKvvvspRBukROMzQQ6j+UTDvwY9UkE8QCeVHI78QRxwcEGck4UP/bAjFdGFS0CHssSFEUFBEmqBihsMVeLgq8cr6+oCHH1YAWVMXlAGhhQ3ddvzxwW4wUICXmDHkoh8zsGy0vndpAeqYC4UgxJg2LMBVbUzs/O07RWzgL48H5dcEdgIccfTY2MKIg0x2JoaDCC0ixAMSGRFhdaZMEFGBD2TnrTd3yc5dZIgperr34IQT546Ifk+3DhNATKnFs4VHHrkQQaCYuG6+MeGHFlfOOqbkoO/Npw1FVGDw5U9tMEARQtjAw7ZACIFE6LSTvYAYVuSQw7uIo/4PBky0kINdo2bWpA141648yxYSzRYTRejsOzrsANHrHCw9m/YCkC/v/b6x56Do/3aQUj29ORsUcJ2CNsx3AxJAMI3n9/SfKxNCdDU6PNzvnB8OipqrnwBr1zf/bcMC7WjSABdIu3cZMBsYYMBCpsTACkruXUF4IDWCsA62wKd7Fgxh3sSXvtNpsBntqMKLDpIEGwBBhDAkGw4qwgMQnZAZITrIW7YjhLPF8IcsuwEC/jSeFkjrhsRAShB8cASbjElXVQKiFPl1kJvJYVYYMCESg2ESwySkBz/hkQDQMsUynis+c8hBmsQWIultcRfJMqMcCZedKmjxjbhAyRz3uDcRPKo2dMDjLfIxAD4akmw5mAOTbsAUQc6CAUyA0SEnybImJA9GGHTkK1KCAZuIjf+SoOQXEuCSlSO0rgq30eQqKhCEmPhhAS8MpSzPxSMM9QABfkDCHDKnSlSEqAfvocssh5kt17HkCp9qiB+S1EtSvKMCrkuIH3RFzGouywZXekkO8DAaP4hAABZwYzM5YZLCWPOcLCvgODdRBAoADJ3wXFle1pkJSg1ACF+Lpz4hVgW50bMSeVGQGvdJUH31ACVH/KcjUAIXT/WwoBDNlhqZ0DuFKmIAGNEd/oQY0Y4uKyxiq4pFF6E+I8gKfziYgzk9ylItwciJDLjUSA2xgRiwZZQ2aGKT5tfSnlLIhS1pQhWqNlNC/IeMPk1qs9wBgqL+AV4o8IFllEpVZmVtpkX/IAGknrWAqnqVUHzioEKTVIAchMCh2/mqWm2EAy8VoQr0HJcfUGDMJuZnrXiV0E9i185xWmpKK8rBEazgqLwatj5cSQgOPtJL6CGAMpb5kexAeNjKJqdXyAtNEZrqSAT5wC2IkZoTHsVTy5q2OHjgEVgOUoCE3hBBnSrBaWdLIXZkEIl3qAIPfNAEYNL2t/W5QRJQ8toqDGxd1gOucr3DA0f1RoMIKpkPboCDTy73usfh0LogacBxnc2VusMQdsdLHBH0RFfMOd9fedAEHDCIScAhr3zTEqokDIy4qHNsD0owMGGuaL4AZsgQESKEJMQrcZ4FbWNMOboAz7chNhDB/12oW4GKegy2PJDttbQAhD+9CFIO7mh/iPqx3O62t0xq1op6mIMr+CTEEbUvOz6WpONmJb6vel9OgSAHGIsYAQLw58Giq5DpVvdas0OADXrQNB8XlLpeUMnBvPtZvIX3WnhjcpR06uR9xih2tZHXetv73rSU7Vc2wXGXrWkEsflACwXAwLf0y98/Peu/zfrRAkTAgzHVYc36VJARXGiFKnC2WAkW24JbB+JmiUABUCCArUoDaHiOMj+KOgITXGukKqRFzdlCwgd28AMqEIC6PBCAFqzgIpuYeSGiqbQs+YIpqEoVYj6Iww6U8AQp9GEFPsCe63SFhBxQ5gZzAEJoZP8dyoOm0khZ3eorIWaCKeygD32IwhP6EIGwQKrYPcDDimTiQmaDcj4Z6XRZz5qDh+4rBwqYwg/KUOowDGEI3K6IEWKDsrTM4HXmpmQTwHLbEdGGrjCyK79y4AAdRKEPO9gBvn8QhR/82gmMPsi/lRbwSfIgNBaAK4FqAM3ADraw+7rBHg4QcR3oYAdTGIIOLtAHi4/hCEm4WYe9AOqOT3GUh6pCIAeEgbREFj7F5lcPHHDtH7jc4lHYARR0IAWKT0EGbY3MT3xuyBfmQAM9CBl6aKMW0ZKWX0bQtQ4OAIWIS2HbfVACxK+thB9EgAU8Ki3Xy6iFLuABUjcQyHRM9L7/sd3ABNhOvOIXr4Ql6CALfciACF6kalYzxNUHgbXe987AeeqGOWE0POIXT/rE/8DXT/jBDjIQbJbsdobGfkmyl815GMr0L3Lik5mPdvjSl14HU+jDAbTNBR1w29sxMra461Lu2otQTrlhghHiIljR+570S7C40yEOhXvne0P8fpkN/r155wsQCFWowF9+6Sn3Wv/6it+BDpbwcChQ4QA1r/jFM040HnDc/BbkE0xwaE2RRfwBFmnFe6MHf9gmc0sgdcD3BDE3czXXBzeXcy4EBDwHgBYUEzlweyKRJEfQBALwI3OwEArIgIrnAUpwAKrXB1CQbRBYdVFwdVnHIcnD/4ELhCg4gCROQRjuhwMIYFLvp4JYYHwy1wdDoARvh21yF3FxZ3d45346uEAWggRCMCQjUTqR03sq+IWK13iPF3mTl2qr1moHkXlrUYWEcxArcgTBEhIV1nMpCIZ2WHOop3qsJ2yvB26yp2yUxYZj4xNGUCc8IGT9wBxM1oULeIcMCHzCR3zG120+kXzhNm4wEkuCmDe68joJsQ7/MADAFIh544WOyIDZV3PGJ3XeFwH6Fn7+BnCbmDfG80KKIVLpwAAYMF2aODimeIrXJ3/0B4P3l38WtwIY12Abh4KzODZU0gM1USUWNg7jwhYJSDi/CIyl54AQOAUSKHM0Z3M4p/9zGkiHzbhwWLEdn1UFLYAOEhQ1W1c42aiNpMeCLnhtMRh1U0eDNpgfOHiOY3MVs9MeLyF25ZBDR/BC17g380iPiXeESoiETAh3T0h3Uph3AHk0BxEC1mM91OUH0+gN1lI7DemQjiiGkCd5lHeGl5eGChRrGYku2wGK46AsylOSJnmHp9cHqbd6rTdssHdss0eKMcksjwIErCQOvrE8OJmTXwiJw/cExXd8lQhuy0duvViU11I8AgCC3OAGFOA9TemUqKh9q9h9+OaK4HcD/TZ+sqiV2HIVaqQR4MA4YtmIZHmHwlh/xUhxx5iMILaMcJktN8YSQUCA2uAz3zOWeen/e9w4dd44geFogeOYgRs4mNeCFlxhBF6JDQZhjr6Il40Jhvb4gvk4g1aHdf4Yj5jJLDHyOnThQNtQABaAAObFlKI5mgwIkUm4hE0Yd3MXhXeHka2ZmbrnA+JUDSLTVuXHiLr5nHHneCk5eZP3NTGRPz8hYTBZnDYSZtlQAAoyVbgJnc+5kz2ZAe41JrLiBQJgjXwSO/PBnTaiF9iAAaJ4BUewUiSZm+TpkFApiUsQAXhSfV+CFdbDjPI5ITggZ9cQBIciAgl5l/3ZmKm4fVInd09gADDgBGM0GtUHTKCZoNyRAwxQcNMQLEnwUNa1nxOal3tJjPjXB3DgdAYQAMbj/0TtFqIimhxjhCDU8A4M4gNdFZ83yZ8teoqPGYFSsAMHkAU6AAU/kAAw4BWjtSIIuqOIFRQkFg0VsC6q9h4rSjuMeaSk2YKm6XI68AAwuARKAAdS6gdNsBifg6X2cSFws6XOgBFiwwNMojIsSqYmyZsSSQVDIHUuCAX69wM1yhZESafckRWOInLQYJMLNKaASpZUIIM7oKESlgQAMxpckSva2ZxYyhgNUQQM6gyzUUGWeqk5aXFU8HRLIKXbMSN+gAdEmFjw6ajE0RhG8GzNQAR3ValG6qqNKX/XFpw7kAABwBJzwCAFemNXyquacRBJ2Qxkx6rFaqxkuQMPt4ouh/9vHqChXSBYHio2IMqrwmEZfIoDd5QMILAApFqk3DqhZPCA2dYHaxd31zYEGgoWDLFkOaquwbEQ22EDwsIMvTGv9Fqv5PmAO7AEHhAFOmBx8qcDShBxGkqljTM8BPsY2JQDscEjiIgMRAAqFtSqDnuKFfutShCDP+B4D9cHbCAFbgoDcCqnH5sYVAIWMJJuyVAV2BGm9aOyK6uNbdcHU+B4pAZxxqd9i6ofO5sYiFGIPlCyxUABYOQ62nq0R5upUbepMNCpn1qI2ZMaHMKwWil4xyAkeCAEXEasXruysCqrtOoHtoqr7skiRJqgRoEMRbBaG9K1c1uvyIptULiszWr/A88KsFZgoFy7oz0Ykr4gGNPETWobOkZbuC76rU6rA+JKrubKIejaGFjaEHgaDBSgWi7JQJvLuU55r9f2rfiXsUr4r9uBo62DpS60acSwD2lhSn9CuLB7qRArsRRrsS6XsWLLsVaKpaBiBVjrC3ZZiE1gF8RbvGTasvr6sjUns9hWszebsxqCpfEjAAOgfsEgJE6APZDTtwL0utrrlEm7tC+nvBWoqAHAqLxbiDeQurxAqTEkv/M7oWCrsWNrBJ7qXmYrqmkLkNWlEMgCDKgkRQRcwORZtxU7qzBQq2yht4bxngV2jtYzRB8IDBgwO0B0wRj8nIerrMzqrNAKM5A7/61VSF1A0AQGpr68oBIp9kMs3MKj6a36+rmhCwPl2kSkayU6uncUhEtC4Aa+MACTYcHbKsSXKrv5uq+2668wALC628Rc9xLrsh08vAtFMKdAfMVYTKbHO7EV+7nMu7GB0rE2rIMLIhTCBSCaUgBwa8VtPLfci7EwC740a7NvGqfl24w9ywMvIwbAigtMYF5iLKGBzLn1y7T4C7X7K7Wz+EnZAwTDogsAwhV3nL2XLMQHLLZky8BcgQM/QipCMCocCMCzELjTNUVBnMpkqsExe7d5awROIBN/QhlqXHszhgsroVqAzMtY/MKJG8OMSyOu0xDKtpCclwRnTAvx4DbYHP9Cu+zME0rE4Aq6fTCuSFx9PoAo3oQEOWh+Q2cLBWBKntTM4ozBWky7/Hq7X6whRbYgldxlOZB+tnASPtQj9nzP8/vGySvHGssHaNIDoxI2OogHkjoLAyACOZAEdTAUCa3QxTvI3huzDhe+UqADE/AG7JK5siYrtuwKRJAd1BUjHw3S85vJ9+u0iNsHHPAGIkCF5pcDC0BrsjCSchTONu2w8pcFSzoBDjA7dCEUYJGQTuATkEKEXZYVu0MLAmxGSJ3U9foE1/YEURAFIxAHx4YEsCwTYPETUL1mZ3UDBxYLXV1GXw3WrupwMcuTShAFSkADcSAACoIVSLBGY5Kia/b/IDZw0a7wH3x013h9qTtABUvga31wAUy6BC7w1LPTOjjwtiyBS1ltUjYQya3AAIYE2ZF9pDvwBPSHsfhW0kyY0hgiWM11nYDGOU7wXLBQAanNxqtdvFmgf8b3gE7n1xC3BBNgAhyGPM+iYU7GI2JzBKnaChSA2o8N3MGNyYi7BBAXBVTwADsQBix3bTvAAQpwA6wmAu8MY2yhZFv9CkVwSKq93RmsA3AQrtpHBXQXd7H9AxygBoUtXl3WQku2BaadCgbx2/Zt30vd1E/tRVIdwVWtO1Tiak2SPwHtUSxBXXLtCkjB0imr3Q2eymLNk2V91mm91u3n1oaBGCyy4R41/yt3wRDTewpFYARzwOAlvtp67d1P0Nd/HdiDPUOG3ROtcxAvhFSGxbp8WmGt4GnfrMsk3uNtPNmVjW2YfQCazdn7wSOgbQNA9izSJuMQ9Tlq3RAJXgpCIknZbeWR3dqvrQSx/XCz/Qa1fQS3rSvWsyIpZuYFxUS3BB9NYKKoUFbxw+NwntTDbXHFTWoO94TKzdx9/txy4UKhCugEpWzvsUIvPQoVkHWKvuggHYPJ/d3hPd7lDXHord4CwN54414hoCiavk8lcCVgkQQCQNSnAD0xMuU1TerO7HT5Dbr73d90rq8ALuAl6EJzkQJJkFyH9TguyRU3LgpMMNMijsrC3v/j8kcFEI4ESPACKcAa26FsVn3hlXXtoVAAQNYWo97tPf4DTxDHUfAFI4AGL/AC7CUAw9ziF/Pih5U+gIEQVnAC8S7vDS4FDwcHjqcDHvAEgD0aPZAmhS1Yh03geWUD2zwKICB9KXXMXl3lCi/OPzAES4BvvtZ4fr3Z75OiYJ7kom1YTkC5n1AFaaJkp7zCJF/yvJzfFOdyShhx9MbTCoBLtv001FRZ1U0KRMAgqkbfPe/zlzwF+sd9yBqrZL0Dy93c/wXdhkUBiCkKA2ATXjBJ9U31c7sDZPByyBp1GfvwFHve6b3e7b1WZtWZnzAAVdBe4lbrlqz2221xcKAETyv/BUNAcXG3pPhXsQE+4JWl5qagOWD0IlIv+IL/4Fwf4VG9IhSe7ljtUQLQ9KGQ40UTFzu/xpgv+CdO1maN1i+h1kLA1lH91h7FIK1VCkVAZueb8Ksv7D/O134N2IINTEaO8UjOUht9wqOwARggWLGhEL7/+6SO5Za95V0u7l/+2TLfUgux5pzABKvlA1awW9NP/VYu5xSb7LItBbSNEHqu9MAeTzOCBx3vCRsgsPOhBfMPCH6Cg4SFhoeIiYqLjIg3Jn2RkpOUlZaXmJmam5ydnp+goaJZUT99On1LOz86UUp9O0sTJlpANj45fiWNvL2+v8DBiTc3A3/HyMnKy8zN/0FCfjZneDw2wtfY2YqPot3e3+Dh4uOZUJGxsFFUDzthBzs7sBwKN1YCIj7a+vv8wFY4TogUaUawYDMmN3j0AOLDCI9+ECMOg0SuosWLGDNuYgVHh44hpn5QifdKyZBTPzioQSIAmsSXMLNdQWKNicGbBoMEickzJjeNQIMKHXox3pQ+WKI0EGGjhw8etnAAuSGEWDQbOHpqlZijRw4kFXCKZUZkq1l+P4mqXcu2LSUwfX4MQTWFQI8btprcOCJIQI8mPaydHZyNRw4BSIiMXYyMAuHHwdK6nUy5sjgdB3QoQfUFVpsGPZzYEHLLSQ8cQqbyhcyal48bOWzYZLy4QP/r24skW97Nu3emKKfMwTm5REoDvn9t5LjRY0E03NAP2QAg5AgRCrTH2o7OXZBu3+DDU0Yld9IPLDpU9SGQFUk0IThwNOnevUmOEDySzM5uEMR2+tB9J96ABAYFhRnxwLJKJFHsgIoOO6hwQxM8GOFHbAByZwMefnhhDH8GFZFPhrgJWOCJKIoz1wFzLfHgAUrEAw88P6igHA9HaEEidHqchsB+IDrz0I6tmZjikUh6EgUUqCzByjt9KAFcXJpRAVIDOChHZGs4GOFUMUEWhIFgWz5mZJJopumNUUgpxZRTUGE1VVU3XJVVmfzYYINoPhDxYZjLMDAfnoSdqeahiG7/ApdcdNmFlw16reYXYGQSqg0QeNziFQaAMoOBe5aeZWiipJZ6Smab9dHZDp+FNlppp6W2V6jaOAEECz7wVUWnylAwABC0mjWqqcQeCpwOwhFnHHJNKMecc5UGCwxUAsR2g2K8IlMBftJqNWyx4KZI3kmSnJdePOz54d5o8Q3abTA5HPEUEAVkiwwIOSTxLk/fhuvvgAcmSCODDp4S4YQVXhjtvo1MCBAOAlhg7zE73cmwRP3+q3FvK7b4YowK0mhjDjjqeHEveDThZQ54MDDxH0EYdjLGFG1sM4pLNvkkSVOyooSVP2Cp5cyN5FJdNFX8yesArxENUcY3R10gm0kt/9XUvHJSZZWeFjsdxMREYOg0WjVLbfahi87VR1135TWrH5MGNvYgX9tLAQ4azL0P1Gf3vRtmmnHmGWiikeaDaaippnfdvG5QwD1668O335RTdmyyqSzrR3LLNffc3Ix3GkQuI0aOzeSVp07UuOahp16668In3+J2+6BFCKZng7rqvGsU8DkL9tHggwdTaKHYY4cOKBOxrZa7MLv3Ln1FHaf3sYwz1nhjjrRnS0QIRwD7PPRlT28+WzmnsnOUPVd5ZZa5gG5vEDjw0PX4vkR//v5BUe3m1XGSitbqxDVLBQFbnaoAD0KwMPw1rHz8iyBv0taotkHqbXFrIJEQCCgQyP9Hgw7cBgQlSEK3AC5Vq2pV4WCVuLcRioNhGgAexBfC/I2whDhcy+X6MJzMHWdzzeoctEIFwyBVwAYnKF0NH5jDJrKFdeVyHbra8552ETFbBUjIEm3oxC4O5XcKMoXwCgYhCRlPYVfsVAGYkIQbmGyLjNCfF+eYieq56FQgm9EqRlayNC4PCTkgGRyZSMdCViR9TsIMzyLhM6AJLX4v5FUWCzjI3NzQkJjUiP+WIggt7MUGN2hKEo6QJUHo6zZF5M8ksVJJS2bylUSh4NoIgAcjAMEIFgICDgLpBxzg4Sm4SWV2Vnm/VhZCjrBMJiZOKLgn6AAC8amFFeyXBCQsgJT/kGSNMGlDTGNORJngxMgO4QCHWPwgArFxQhLwwEscKREy22RMN715CGSG855QjIQOpNAHKvQBChngUIWcEBsatiaetQklK+lpCHveE5xgpNEU2CSSIaxgcznIQ1dAaBaEakehxWSoQx+aTDuiop9PcEV6lhCJCIjgPp4MpiRBytCGXpKkOP0Nk9SHGSno4AdR+MgP4NGgJURACxzt6EwpWdNBjDSnUJXER55AhVZkQAJGwMENLFQn2PjhBg2xgS5fUi810rSpTr1pVNcKClVEYQoQGgIVZDAhEeirB3DDBRL4AsqXeFQs80TrV9XK1sJuwkEXWFsfniBGGWTpCL+0/0E1mFONU0YEAwMBVGDR+lTDPlQHHogLLOKyBA9ISQamiUYSvJKlTMEESCDabFM769l7guEJE+1DGMToTCzsIAJz6JAPhOADJHALYy7T7FkFS9vaKvMoQ3DQAYCDBVigYgjvWIEInCAAIByhCSGVHGxVuVzOEta56D1FFE7CjlLMiElTsIMBAuAwPBzBJRLpwV9vItuaNje9mYzRDpQgBShshgpPgEJQDQADJMAGNkbQU50kkoSwKJep5gUwgNHTB7UNgcBPiMQr4HGA6s43B0LIZk+KAAKzYni259UwTk17gKH+c4xMkgJQh5AA+uIAAaU0i/JiW14Yyxi9LdoBfP9xO5fEmmIMTQBAPgRA0PC+RGlB6q9IY3zkcDpoCcCBAhUOEJdS9GEFToAPD1LcEgFYWSLYcfFCmcvlLivTSVSCBRSGcJIIIKEHRnBwYGw5hyBvZcjkfbF/62xnWOrgKNN9AhdQEQEcJCE2gATCV3yQBKYkFSJYJrKit9xoz/6An4zdQQZ8MAc98cAHOEDCQ2wgASGobDDjTfScM1xqtirBRVnoQwZEkBABaMEeX60TZKMi2bOEmj9FSMhWBesdRvf6fBz2MIhFrKAonZMFWJkwgPZ7Eybgwc14pfZ/r30zGtvYHA3KMVCn4Fgn+MEIOXgnd8htkALsyQYCoPZg2V3/yCQveQpNFu0YjpAEpAIBCF74NDx5RQSAu5DXBPfil8M85jKbAs2kwdAMeKCFIY17aSKohYoXnfE54pkVeuZzH/wMaAdfgUM2GLm46cPvghSgCIEJuLqt3XLVPboPkZ70zC2N6a78Mt/VMGh3ei4m97gL40Vv4qkXO9RVt1qysAZkYG4wByAQlERUJ0gQqCFxOK4768X6tQ6CPexiHzvgxLCGNR6yHLRnqwh6EvjA4V65bF9321HqthK+He6LlbVTgG+724lOeFO5Ox7wVvI+513ve+fb8X8PvMDfXnnxGPzRTNaBk/uw8IaLFeKS31HamxF5wZO+9ODZ+D87DtSP/6dZOdYYeckZFoTHA6r2o6c87g/1clQoWeY0D/QNbh4NnRPfXsgf+vLPdvSkU5rpNhD7058i1uuHPvZLvP32ebP1VHvd1WHfKNnNvnJaIRpE2afz+qUmd7oTmwfGhmx59xx8t3PScn/8AQJVkFXJt3+HYngdhngjRhKMp1WRUyE+AAQ9wAM3kGtG1ANCp38OqCaXd2Pxtnlv1Xn4pm8zI1l4cAbWIAQIyB9H5DxYN4JHcnpTkHqr13oOB3uRgwM6cmmBsQETMzroF0Lqh4PjoHtiRma9d2a/J3IkZ3Jj8xRW4ANYkQMeCCJMEIIiyIRH0nwx12d/Jn3Ul3MceIFTsf9XOYABRmgvDPB52ieGR9J9USBp33dp4ed0uEB+Ukc0fjEV8pFZ9jIAyHODdlgg7dd1rAZ/sSZ/ZXd2evMQOjIDRmCI2cIEBWCFRraIKNJ/wvZ/AYh3oUSAF2KATsOBXeEHXWhElqWIoEgU8KBPi8dSAqYqFBgB4GaBxpQDzrFafrArL0ME6RaGs6gWO+BMjAVXDtJx/sRP9AYQnseCSxQYDCECODCDXqiKpJaMa0FgNQYHkfAE/LRYWDASEcBwPxhx3lQtCeEDFRBnE8MA3khPSwiOHbYDVOBbJ6EO5LIDK6BQVDh8xqQneoIHrxgkTGB7yqePobAZ5Ehg0cUKQ6D/Am7mB22UhtZnTEBGE0DwbJCHAQ0IkUNRYD4jBfCgAwQwXLngBHjQA+MXdd5kBMRADJzyMsdQFnVokkHhIh6QUnPRAH6ggQJQJ0glifTnTUiQKQmxkFlWkj4JFD8lCSpgafkBBA9BExiyd6noTfmSA7FGjDr5H7I4lZxQi6eweNflEdEVD6xAADRhP4J3CPaDbxsAlbEllWjpCcuoA80IIaaQBXDJT1BgF1rQI8dVl4SAAz5wGhKjkzvJl33JCeL4A+S4WKhwAFIQVEHTS0U5Q3DDmIVQQJr4MgWwE8hYmZsQXf24A/8oF+RCALERcGKZVQhwjKTZS3chBGQpmap5/5asaQkSGSVSEF2SIJfxMRqhdASBFAKgspsK80vGp5PB+YnDuQkoqRkqCQ/skWI3AD+75AS4YHbSKQjACARFoJdBcp0sl52bAJRCqQOg4QekJFmxUXahlC+kcZ69dGmztxg6sZrwaQlVGQlXeWmh5AQPFg1HoHen6J+BkQPcuDS2IFn140352GVqqRkwNxcfUYtxOZdv5p+GIATwYWGSiQwFsABZEica+pDL95eBuSCEGReGiZiK6Ykmqgi6xAQksKLJ0AKchhU8wCHGtKEydpmZ6UxI15k/RZRZgSnAAoY9qghaWJ0rygRbqCkxWpmu6Y/CI5uRQJsAdyFd8mO6ef+liZAVp7mibkABWDEH/ZmkMop7xUmRCbIeSLCcVWEDznkf0cmmiXBfOSmkyFAEOHAFN7CYlaSkGradBDYj37kc4pkD5JkD5kmoipAETVChmwhrWqAFJYo/kApg8rle9IlX92kYNqCfypEEdcqpiIADMdBiiIoMRFAF1mCTX9qXB9oHCboce9KggAqhSXieOCCSW0oTfmBvdsqEHcqWHeaWIsqSJEqr4pWrysAAeDU0rXSqXsaMP+CMg1mY/6SjPeCo2ioMBaCliEoEC6Av91hD4gpOTFqOmwmlnzmlomml7QoM8IqoRbABuWAh0TqCYQqbYypz61GbaIqbaxqwvwD/qi/DBLjAo1t0r8qUp8e5p8qZJX8aqNBJsdcwsIhaADaZrGPDsckkqd25A5UansoxnuUJrSZbsYfKrcjAAPlQr0p4p0eWqkPJqi+an1MRq7Oas71gscVYBRM7eTgYrMO6oMb6oNEQoUzrC057sV/1q9dmkQJzCtUaonCJrRi6tfogFSVgk05QBG/Ks39QADMAsBsrtDgFBbgVCUxyrjiarj2QmOuqsWr7C5I1iLIht8wwAAWAs4+Ktw9VVaGlBFOQh/vqmVIamlVauNngHuHpBwqpuMxgAaU6Pi4rQUOwBE9AHD8ABWT6sGd6m2rKudggL5tjA1XQtTpZBFc3SKcb/0GYgV0OUgYg26ci25zPOai0+wtZQay6q5MUwABg22tjVos/pQoze6mZuqnLCwxNIAQCUAI2oKKiqwzuKbXsNmAQwkj12apIu5+yyrLLiwfE4AMDEIflqwxFML2lJldOMg+2QqwM2nfHmrXyu7x6IQg7m7/IsAFVEEg9gAS4kH6Q60TI4gGmQC6Z0WGpsAMTNQEKYLsI270wYW84cAQxwMDMoEC1QBoLALRz87tS8wSZgR5hcBIxogp76gIdAEhfBYAk7BN+wANFQI8qrKsPmoEPQbiRI8Nmw1Kp4E9K8AQ7ACNLwMN4JQRaEHBHwMRBXCt1sgVHvAxMICJy48V64//EN6MDaYAsQyUjx9kHsyAAnKYybVQN9ffF+sAhIcCecvsrIQAffmGvFZxD1rO+F+BPOzABHZAEMsMD7iGWyuEcehwRWolZY7wM6+lJU0rInqUZQ3As+8QBHeBmCKAXYIUDIjAVz2q3lVwYAvCbmcyiQwwbyvs8ahw18QBaE/AGExoCp0EVONIh0ZChr9wPWIGyR0wBESYaMNyyhYxDQ7BnTzACbzAHsXHCpbQctjADfkCqSVC6x9wLFEq+s3wMFNCJNuhAuZwmF5zBkbDBxOHBixzC+TDC4/wSQOBJXrUhfhC35zwA0JAD3hy0sETDOmDDOBwLatkHPOzDxZbPMaH/BY8ZntVgAwxgxOeMDMUHZHncxNFcOVC8BFJMxVaMxX6gxVyMxhJ9Oj1wBVBhqea80cjAPCcgzjPTzknCxm5cizsQx3Ncx0Zwx+Da0k+TEF2QBBeaXDStDAMgAAhwwMGi00hyyPGQyLDAyI6cC5CMppNs1FwhFUnAQEQsy039B1vAqyztNFR9hyYhylJAyqaMyrC2ynXCXWAtEYZhCzThx0cMAqLhycm0yx7Qy78czEIwzF5QzGud174gYZJlA4x71syQl8/M1iHdN9M8BNV8zdl8n6nYzd9saTjt2I2QKVkCG8rc1PvrWsvhRoGY05ldKu/MwUh3XR38wfZ8b6b9/xhsliVE4NdjHL2uplVO8UbQLEEIrdBRwtA73MO5ENG9PRhIoBdAIAIzTdnJUAFapak8cAV3AdIlNNIlXcW/htIqbZ+NPd1ooQFIQBpmrd09qydAkARdwIGXLS1tPRk87bo+DdQmQMeeOtQJUdTs3ROBpJVMwKzaXQVFUA0hoNS7JN7A6yKIrMha/ciRDD+UfOBaIQYCMANAEKBHzKUgKUgUzj+gDNdy/WN0rcqsjNcerhX20QQDkN3yzaIDENkKleIRRNiGrRzArFWJzReLbaQzrhU+QL8LnOPLUADE2lo+fj6b3dnYjBWgzc05N9rhnOQ9UQsUgONOfgwDQARmN/+AaTzb4lHbGozbqqDbIuzl3BEbAD3muspKeDHlNrPcOnDDza3DkvDQ0Q3Ecg4dPBAETG3nzFB8NpBVYqDnN0PeUWLS590BWbzF6l3o0JEYit5vuZCImM19bezfcHwSQT3gRP3Rmm4WTCDc2q0TCwrpGmPVfYDVi9zIGu7VwLjqt7HanQ4zCACaac59b30Ko1zKLl6/MH7XrszrWnFAv24QjtO2sr4xQO7LQo7Yis3Yzg4Zz+vkA8CAw242VW7NV67N1qDl3gzOpd3t+6AT0X4TAxAEBaR3OYDc3bLfnBBiP5AqwaqSpnABHPAGmdIEsejut2Gpr3YD3z7mJAk34dz/FSGwCwyj75lwdKvAUhZ5EsTRBwbgABogyV+L8AFiwjxQBbga7wZRAxUQYfgdArZyMRaPCXPxBUH1VkMAF2WwWFywBjDQA0yBIXRI8gkPgtXg6p0+7997A7lpuxWv5kLBKB1xDnIBDwzWJSHwnLEhjER/GwH3cFVA4mOeReEJKlFLKzN/CamyA1EQWj6lAz5/Jy4KBNWiacbc9azBEE2wBb6u8slw4/hRs1IdIFDfPy7iIBCiA/OV9QhQHTagBxfiB2KQEL2L99R9C/Ht9wVBBHVSIQwh84UPFAewgw+AGQkAA1+VKcrRA0bepZFv+ZCRA0YwAE2u+T6nqD0O+qUi/wWl32MakCUUbUH+/KCvWgJnD/s9kRW1b/s+p1VHkN9botP87u9i1AcAnxk9BkpCgKTIDx3A5/i4YwNBwODMvwxl7gespuqEkssY/wMa/xEcnwoeHwDV1Evt3v0x8XliqYG7AAgYf4OEhYaHiImKi4yNjEUMQj1+lJWWl5iZmpucnZk3Jn2io6SlpqeoqalDOl9ROlFTQ2B9ZX1PXGswSDd+NjZCTb2exMXGx8jJysvMzc7ENn4hOTc4TTwVNY7b3N3e3ExJfk7P5c6gqunq66g/rHA6ojvuOzsGMDhGPjk+NkBAOKKZG0iwoMGDCJcJyZHDj48ePgoM+EaxokVHFf8G5BCXsKMldOxCikSlJN6OKB76SNGhQxcOSguMNOkhwUeTIzw86tzJs2fPIzhu+OABhAeTi0iTJmXSzydCkCOjjtyxRMcOllcNBJiGQMgRGzdsaMlBFM8Rp2jTql27yR+OHkB6VCmgtK5dbhYK5GRbDqrUv+oOTHnyQMeBBDD83MDzK0ePr15wCAnBw4cVvpgzazYYokeToVXu3B1NOlGVIJuZ+QXMGpWUwgkCaAio5eENIL/8COiBY46Pt6mDCx/eqQQPHDnoll7OnAhZGzmA7BNIHNPq1uqe9PlRso+OH6OkzDugIzZYIXiqq1/P/pOfJEWKMJ9PukARh0Js5KP/3v46dlQ6TNHHPEtsp8MQQ/SRYIFaJYGEHzi81N6EFAq3AFBAVEDfhndtgdoNSQiBgwAV+vefKay4AosstNiCiy68+AKMMBXWaONaAgjhwwBBcOijUnpV8luJoZyYjjs6wCMPPfbgow8//gDE341UVokQAkAQQcGPXF5kAQNhvTTleiYaOUp3J6W0Ukv4wCQTTTbhZOWcdBKUgyBd5kkRBnrZABGRZqpClVVY6aAVV16BJRZZQJhV56OQJgMEBvLpaWk3FNzwVUMUlhmoYIQZhphijEH3mA2RTVbZZZG26qomFRBx6azbBFGFYpN0WmSgrsEmG2224RbNbr39luur/8i6GsRRtDbLCAa3JsGYH9TcoAUQxHnKjnbcxfNdeOOVF8B56SVr7rmUTAMEP37g6ey7iRTQRBK/HHcDRFpku6tUAQ74Q4E/HJjggn00+GCE6CaM7BHUOJFPFczCK3EhdxTA2w3R8XBFD8MIp206Kb4Syyy13JLLLr38EkzHCrdc5w08HAHEAG5MbHMhGMTwCxBJdMHDDSyn9rEqSCrp7xD13JPPPv38E5DLUM8J3RFO+BDxzTdTUAQPNoSQBECcerxvVGiipBJLLrk5U0037RX12zVGZ4UTW0yE9d1M2ICEP2RVN3Qqg15F6KE5dPVVWGOVdRbcjE/ow4NMtHD35P8S2cB1WGNq9jcqoBZ2WGKLNXZqqpRZ1vjp6+VgAwVVTO56AUyEaUO5Yrf2mriziRVsbsT6BhzqwHucnOvEV0BBEk4Ao68pVID3w1VY9BHFEAEXiDR55t2AXvDcr/eL3k3kIEITfhhPPPFBENEDOcuXkmA8fVzQxxJksCSKHQgaDKGE3fcvHGUB8cEccGO+8xGPAUZwwhzaV4qrxGIHoqACBBU0BK3ESGU08p8GNdMDYORrGlXYkgGJNwAMIIeBZ+LODsIQsHpE4QdR0EW+mBalp23whmzJjYSCIMIREq8IQQhbcK7zAy4ETAoDY0UGEkMUK7yJbXLCoRTRcoONFeX/BrLyoQExwAQUiuIJ9XAeeVbAgnFoSnWIY5SjpshGnjAEAV8hAh20OEIPDYeIA9KBEn4QgR4kgWuKcUhASLeqNhrSI9MSQhDsRkcDoqZ2DTRQBCLkA4f4AQk+EBElemesQ3ryIDBDAhEq1UhHYgAYORDGgzAThx0oYQdTOMAesbCCCO3mk7jUCXSA8ZUQUOIG6SulFplAgegIAQhBS0sT3iAKKARMBysAQD78gAABuC2X2LRTJXOAg7iUAAdEYKQwR5g+ogQDMz7owBME1Icx9AIHIdAk/7JJz3JEYxrVuIYTlDNOLRKhCkQRolqAoAYo9GEFNnDCDYwQs8vlYHH1/4woMxbSkIf8Boj9bCQRnCMEzNjABDKwwREQQC+ivOQ2OeioRFeaDKAIhShGcVdGtcjDzDkFBzmhBg4UCIQZUIIoSBAoS4fKCbfARS78nCkdmYABzDDEBzcgRyZ9gKWXrA9bRM0qJzrzGR6ERqnjfGQO3wIQ7eEhqL/5Cli0ylZNGAcHTEgqWOm4gQL4AjkBoV1b9+pR1SXKl0eASFzn2k8QFCEHVbNBE2zK18b2hF3c9GYPEFCEqxG2lBsIQjdVN0/HerYn99TpNXxQBJleVphaO+Y+PsvanlDUIRCBq2VPK8wqFGGnnW2tbg3i0qEUZbC0VSoFgsjY3Rq3GUaNy/9cgjvXDdznuNAdCFdBIxrmzhUEdo2udp3xVuBat7kVsCYlcqCF4m53t7v8qx8CazW5flepQWiqBPjBzfPal1rb7GYPSjDZyr6XthADixasYN77fja0+axMaf8b3CDYlTcFNrBjX2tR2TKYuVWoQBGSIFQJ67a3MPXuhYNLqQh7eK/JReqI31uBLp74uNP1anVX/N3Mvvi43XUvjYNbABNa8sZZ7VoHMYaHXoQAdlvY8YWJUIFqKMbEQG6j5X5xBdVxrYBKvrBEgOCwSkZZovrp6GQvGYMNZJnGG6ADA77M0r1poZtHEAIRenTmHWOACGyW6Gd+aoMgkLLONB5lnuv/mYM5+BKL4gQ0jQsg1kHjUgTrSt8cFX3mIDTa0YdcbAgprWgiMGFrfjACMAKCBBHlYJWYfltOnEAvuIiDh5zmdHx9IAI/aOGPuDLCsVINNXEI4DaWK8AoYx3rTwtABAH0QjV4YARev+0lOIjJDYqQaGIregNMwHNYwjKHezk7anvLgQBsMIAZW5vYTAhvD0SAWB6Q6NsuC11c/3xuYnPRCL3QdW7hba4mCIECPax3vSlAhAIAB8r8plNEdCxwaw+ACAKYVsLRZWkGNPzihJAIEYLyldoYQa8TV096ewmhbfMgBwygN8YvHtcQ0CgoHAs5eyCr3xJUQw42KMKcV85z/0JgIH2UKAEQroBwmacFwdbgQU6aMIAk9/zpg2AAE7hJDlQbfTgUjq1sLQ71rrsBiL++unpAXJQcfL3raCcED8knduKkeC50TnvaCwCxtg8nxl+Vu94HkdlL2x0zxoEdw/fedQpsoZLItNxCw2QEjvxdGUDQAtAaMjt/iCGh+YhQOAdPeLQzIQgb8MG4RRrzojyeGbXhGE5/ATTkRKMERoBd52dvCAwMoArIyQ9jznl6ZdzrCgGtRr4VgwCJmJb2tLd0D/CAg30ApcO97wTQeNCFr/3CYdCxtJmRz/1CaMk5ELKBqKOPjMgmIQSKx00BGN399hvCuQUQyALJf4yT4/8m3BuNu/v3PwgtFYHL9GcMrDdlAyAR/HeAhuBpeBaAxMAYAXEDIoaAEvgHmTUAyTMMX5EEPUAZvoRVzqYFQvcQNlBJlod5RnBSTVAFwzaBLEgIKhgEC3Ab4fMSTrAuPANvORACTnAW3QQW1aA6fgB7pbV+LViEhTAAIMAEP1NfxzEDtAZvftIZ1CJqw3cDxVdCRpiFhpA+RZBAQREUXoaDVrg3P4N9OaB9WpiGhlAABCcAJeAHk8B2zqYfrZcTPbh++qeGevgHNZBtqNED+QJvfyQENxACQJN/e5iIh1AEEON4vDYiinUDsWKAiliJhlAFPOJ3eRYNRuBg1WaJoDj/CMMVBD0gbsPQfLAFVXoDU+8WZGIiAg+SBFalH92Wc8TEdaGYi4cwF/+EAxy2LtjXUVAiIriWVUjAbEhAdA2BBDWYE0bgaceni9JYCEzwaX5QLgmEBE7DEOOwbxG1Sx3UAwIQEMjxT0UQcNOYjofABJgYBFOmGNwUFtxUdIbEEFVmBPhUBBVQANunjv64CMPFVCBCIjgwA18BUUMVEDkAAFpwB542W/8YkaYxZ0wgAGJAUdBXTz9DbTEgORL5kdzAAHRQAAwQj1kVBPsYjSC5ks9SBRvwcytlaZbGkjRpEQUHMV+BJUBzST4gDtwUFECDBF+IMb5ACdHgbpURENek/xb3Ui8L8GvDEg355gTUwFBrpVjRAITAZB/UVpNeiRQWYGkl9GQcczEYox8+MB1hsS4gEiE5ARc8oAXMlhn7gBxxATQ3oI3UcBxFSS29MAk3IAI8MABMFR9feZh2MQBFUAD7SAcnBFVD4Qf/8GYSwAMcgzFHYC3IdBl4EIZrgQOSdwR/NA3l9T2L9RXvwQ/6QFoDUAEVYAGIGZvLsQEbBUQMhUwaszdUWUk+2RB52ZNn4IFrgRvIEVSSwU1vCCEdhAQ9sADYRpLhJJvSuSEa12IM4ESqpR84FRczgAOb4ieYEW3SoTp6E4VLaFtMwAArOJ3sySV5MZKwwzra01EywYpNk7CUaTEiXiAjXMYArWkfsNaeAuoshOlgn1ZafpVMVAQJTFBC1ZiHAxqhNoNtmfV5MimTB3GhGupgKiehHtpIwrZRIjqiJFqiIzpcsLOYnPehLNqiLvqiMBqjMjqjNFqjNnqjOJqjOrqjPNqjPvqjQBqkQjqkRFqkRnqkSJqkSrqkTNqkTpqjgQAAOw=="/>
  <p:tag name="MIO_PRESI_FIRST_SLIDENUMBER" val="1"/>
  <p:tag name="MIO_FALLBACK_LAYOUT" val="15"/>
  <p:tag name="MIO_SHOW_DATE" val="True"/>
  <p:tag name="MIO_SHOW_FOOTER" val="True"/>
  <p:tag name="MIO_SHOW_PAGENUMBER" val="True"/>
  <p:tag name="MIO_AVOID_BLANK_LAYOUT" val="False"/>
  <p:tag name="MIO_NUMBER_OF_VALID_LAYOUTS" val="20"/>
  <p:tag name="MIO_MST_COLOR_1" val="0,0,0,Dunkel 1"/>
  <p:tag name="MIO_MST_COLOR_2" val="255,255,255,Hell 1"/>
  <p:tag name="MIO_MST_COLOR_3" val="255,255,255,Dunkel 2"/>
  <p:tag name="MIO_MST_COLOR_4" val="235,235,235,Hell 2"/>
  <p:tag name="MIO_MST_COLOR_5" val="255,165,0,Akzent 1"/>
  <p:tag name="MIO_MST_COLOR_6" val="191,115,0,Akzent 2"/>
  <p:tag name="MIO_MST_COLOR_7" val="226,135,0,Akzent 3"/>
  <p:tag name="MIO_MST_COLOR_8" val="255,194,102,Akzent 4"/>
  <p:tag name="MIO_MST_COLOR_9" val="95,95,95,Akzent 5"/>
  <p:tag name="MIO_MST_COLOR_10" val="38,38,38,Akzent 6"/>
  <p:tag name="MIO_MST_COLOR_11" val="255,165,0,"/>
  <p:tag name="MIO_MST_COLOR_12" val="119,119,119,"/>
  <p:tag name="MIO_HDS" val="True"/>
  <p:tag name="MIO_EK" val="10308"/>
  <p:tag name="MIO_UPDATE" val="True"/>
  <p:tag name="MIO_VERSION" val="30.06.2017 15:02:37"/>
  <p:tag name="MIO_DBID" val="ED9FF2F2-6643-46BA-B685-7D49126FFAFF"/>
  <p:tag name="MIO_LASTDOWNLOADED" val="10.07.2017 14:27:11"/>
  <p:tag name="MIO_OBJECTNAME" val="Corporate, 16x9"/>
  <p:tag name="MIO_LASTEDITORNAME" val="Leon Kirchner_ext"/>
</p:tagLst>
</file>

<file path=ppt/tags/tag2.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NUMBER_OF_VALID_LAYOUTS" val="20"/>
  <p:tag name="MIO_MST_COLOR_1" val="0,0,0,Dunkel 1"/>
  <p:tag name="MIO_MST_COLOR_2" val="255,255,255,Hell 1"/>
  <p:tag name="MIO_MST_COLOR_3" val="255,255,255,Dunkel 2"/>
  <p:tag name="MIO_MST_COLOR_4" val="235,235,235,Hell 2"/>
  <p:tag name="MIO_MST_COLOR_5" val="255,165,0,Akzent 1"/>
  <p:tag name="MIO_MST_COLOR_6" val="191,115,0,Akzent 2"/>
  <p:tag name="MIO_MST_COLOR_7" val="226,135,0,Akzent 3"/>
  <p:tag name="MIO_MST_COLOR_8" val="255,194,102,Akzent 4"/>
  <p:tag name="MIO_MST_COLOR_9" val="95,95,95,Akzent 5"/>
  <p:tag name="MIO_MST_COLOR_10" val="38,38,38,Akzent 6"/>
  <p:tag name="MIO_MST_COLOR_11" val="255,165,0,"/>
  <p:tag name="MIO_MST_COLOR_12" val="119,119,119,"/>
  <p:tag name="MIO_HDS" val="True"/>
  <p:tag name="MIO_EK" val="10308"/>
  <p:tag name="MIO_UPDATE" val="True"/>
  <p:tag name="MIO_VERSION" val="10.07.2017 14:28:49"/>
  <p:tag name="MIO_DBID" val="ED9FF2F2-6643-46BA-B685-7D49126FFAFF"/>
  <p:tag name="MIO_LASTDOWNLOADED" val="05.02.2018 17:22:20"/>
  <p:tag name="MIO_OBJECTNAME" val="Corporate, 16x9"/>
</p:tagLst>
</file>

<file path=ppt/tags/tag3.xml><?xml version="1.0" encoding="utf-8"?>
<p:tagLst xmlns:a="http://schemas.openxmlformats.org/drawingml/2006/main" xmlns:r="http://schemas.openxmlformats.org/officeDocument/2006/relationships" xmlns:p="http://schemas.openxmlformats.org/presentationml/2006/main">
  <p:tag name="MIO_USER_INPUT_REQUIRED" val="Classification and Control of Information;Please select the level of confidentiality:"/>
  <p:tag name="MIO_USER_INPUT_OPTIONS" val="Public;Internal;Confidential;Third-Party Confidential"/>
</p:tagLst>
</file>

<file path=ppt/tags/tag4.xml><?xml version="1.0" encoding="utf-8"?>
<p:tagLst xmlns:a="http://schemas.openxmlformats.org/drawingml/2006/main" xmlns:r="http://schemas.openxmlformats.org/officeDocument/2006/relationships" xmlns:p="http://schemas.openxmlformats.org/presentationml/2006/main">
  <p:tag name="MIO_USER_INPUT_REQUIRED" val="Sender information;Please enter the sender information:"/>
  <p:tag name="MIO_USER_INPUT_TEXT" val="Text"/>
</p:tagLst>
</file>

<file path=ppt/tags/tag5.xml><?xml version="1.0" encoding="utf-8"?>
<p:tagLst xmlns:a="http://schemas.openxmlformats.org/drawingml/2006/main" xmlns:r="http://schemas.openxmlformats.org/officeDocument/2006/relationships" xmlns:p="http://schemas.openxmlformats.org/presentationml/2006/main">
  <p:tag name="MIO_GUID" val="8f0601a4-5c6d-4f72-86e7-5f9dad5c176c"/>
  <p:tag name="MIO_EK" val="11949"/>
  <p:tag name="MIO_UPDATE" val="True"/>
  <p:tag name="MIO_VERSION" val="20.12.2016 12:56:51"/>
  <p:tag name="MIO_DBID" val="ED9FF2F2-6643-46BA-B685-7D49126FFAFF"/>
  <p:tag name="MIO_LASTDOWNLOADED" val="20.12.2016 12:56:51"/>
  <p:tag name="MIO_OBJECTNAME" val="Folie 1"/>
  <p:tag name="MIO_LASTEDITORNAME" val="Irene Dresel"/>
</p:tagLst>
</file>

<file path=ppt/tags/tag6.xml><?xml version="1.0" encoding="utf-8"?>
<p:tagLst xmlns:a="http://schemas.openxmlformats.org/drawingml/2006/main" xmlns:r="http://schemas.openxmlformats.org/officeDocument/2006/relationships" xmlns:p="http://schemas.openxmlformats.org/presentationml/2006/main">
  <p:tag name="EMPOWERBULLET" val="EMPOWERBULLET"/>
</p:tagLst>
</file>

<file path=ppt/theme/theme1.xml><?xml version="1.0" encoding="utf-8"?>
<a:theme xmlns:a="http://schemas.openxmlformats.org/drawingml/2006/main" name="1_Continental AG, 4x3">
  <a:themeElements>
    <a:clrScheme name="Continental 2013-06-21">
      <a:dk1>
        <a:srgbClr val="000000"/>
      </a:dk1>
      <a:lt1>
        <a:srgbClr val="FFFFFF"/>
      </a:lt1>
      <a:dk2>
        <a:srgbClr val="FFFFFF"/>
      </a:dk2>
      <a:lt2>
        <a:srgbClr val="EBEBEB"/>
      </a:lt2>
      <a:accent1>
        <a:srgbClr val="FFA500"/>
      </a:accent1>
      <a:accent2>
        <a:srgbClr val="BF7300"/>
      </a:accent2>
      <a:accent3>
        <a:srgbClr val="E28700"/>
      </a:accent3>
      <a:accent4>
        <a:srgbClr val="FFC266"/>
      </a:accent4>
      <a:accent5>
        <a:srgbClr val="5F5F5F"/>
      </a:accent5>
      <a:accent6>
        <a:srgbClr val="262626"/>
      </a:accent6>
      <a:hlink>
        <a:srgbClr val="FFA500"/>
      </a:hlink>
      <a:folHlink>
        <a:srgbClr val="777777"/>
      </a:folHlink>
    </a:clrScheme>
    <a:fontScheme name="Continental AG">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tx1"/>
          </a:solidFill>
        </a:ln>
      </a:spPr>
      <a:bodyPr rtlCol="0" anchor="ctr"/>
      <a:lstStyle>
        <a:defPPr algn="ctr">
          <a:defRPr sz="1600" dirty="0" err="1" smtClean="0">
            <a:solidFill>
              <a:schemeClr val="bg2">
                <a:lumMod val="10000"/>
              </a:schemeClr>
            </a:solidFill>
          </a:defRPr>
        </a:defPPr>
      </a:lstStyle>
      <a:style>
        <a:lnRef idx="1">
          <a:schemeClr val="accent1"/>
        </a:lnRef>
        <a:fillRef idx="0">
          <a:schemeClr val="accent1"/>
        </a:fillRef>
        <a:effectRef idx="0">
          <a:schemeClr val="accent1"/>
        </a:effectRef>
        <a:fontRef idx="minor">
          <a:schemeClr val="tx1"/>
        </a:fontRef>
      </a:style>
    </a:spDef>
    <a:lnDef>
      <a:spPr>
        <a:ln w="9525">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A268084847B6439A581FDBA4AC8865" ma:contentTypeVersion="9" ma:contentTypeDescription="Create a new document." ma:contentTypeScope="" ma:versionID="357f3390484686a68ba98a24aa913508">
  <xsd:schema xmlns:xsd="http://www.w3.org/2001/XMLSchema" xmlns:xs="http://www.w3.org/2001/XMLSchema" xmlns:p="http://schemas.microsoft.com/office/2006/metadata/properties" xmlns:ns2="3a708ce1-3b6f-45e0-86d7-c333bb63233b" targetNamespace="http://schemas.microsoft.com/office/2006/metadata/properties" ma:root="true" ma:fieldsID="369087de7c0a3e1ae92fd8fe0bf9ffc3" ns2:_="">
    <xsd:import namespace="3a708ce1-3b6f-45e0-86d7-c333bb6323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708ce1-3b6f-45e0-86d7-c333bb6323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5710F72-9780-429D-8EE7-A7466627E5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a708ce1-3b6f-45e0-86d7-c333bb6323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0BC3F5-9A8D-4C3B-B79B-D27B2802BFF8}">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3a708ce1-3b6f-45e0-86d7-c333bb63233b"/>
    <ds:schemaRef ds:uri="http://purl.org/dc/term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4F515CC-9220-467E-8158-B0496B8E9A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1409</Words>
  <Application>Microsoft Office PowerPoint</Application>
  <PresentationFormat>Diavetítés a képernyőre (16:9 oldalarány)</PresentationFormat>
  <Paragraphs>189</Paragraphs>
  <Slides>11</Slides>
  <Notes>8</Notes>
  <HiddenSlides>0</HiddenSlides>
  <MMClips>1</MMClips>
  <ScaleCrop>false</ScaleCrop>
  <HeadingPairs>
    <vt:vector size="6" baseType="variant">
      <vt:variant>
        <vt:lpstr>Használt betűtípusok</vt:lpstr>
      </vt:variant>
      <vt:variant>
        <vt:i4>2</vt:i4>
      </vt:variant>
      <vt:variant>
        <vt:lpstr>Téma</vt:lpstr>
      </vt:variant>
      <vt:variant>
        <vt:i4>1</vt:i4>
      </vt:variant>
      <vt:variant>
        <vt:lpstr>Diacímek</vt:lpstr>
      </vt:variant>
      <vt:variant>
        <vt:i4>11</vt:i4>
      </vt:variant>
    </vt:vector>
  </HeadingPairs>
  <TitlesOfParts>
    <vt:vector size="14" baseType="lpstr">
      <vt:lpstr>Arial</vt:lpstr>
      <vt:lpstr>Calibri</vt:lpstr>
      <vt:lpstr>1_Continental AG, 4x3</vt:lpstr>
      <vt:lpstr>Sustainability@Continental</vt:lpstr>
      <vt:lpstr>Global sustainability strategy at Continental</vt:lpstr>
      <vt:lpstr>Our sustainability strategy paves the way for the vision of a healthy ecosystem for mobility</vt:lpstr>
      <vt:lpstr>Climate Protection: The Framework</vt:lpstr>
      <vt:lpstr>Climate Protection: The Challenge</vt:lpstr>
      <vt:lpstr>125+ Mio. t CO2e reported Total Carbon Footprint of Continental (Scope 1,2,3) – 2019 figures in Mio. t CO2e</vt:lpstr>
      <vt:lpstr>Continental matters for global climate protection efforts</vt:lpstr>
      <vt:lpstr>Continental’s Clear Pathway Towards Carbon Neutrality fully in line with the Paris Agreement</vt:lpstr>
      <vt:lpstr>Sustainability highlights at Continental companies in Hungary </vt:lpstr>
      <vt:lpstr>Make attention on climate changes- Continental partnering Extreme E</vt:lpstr>
      <vt:lpstr>Thank you for your attention!</vt:lpstr>
    </vt:vector>
  </TitlesOfParts>
  <Company>Continental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Hornyacsek, Zoltan (hornyacsekz)</dc:creator>
  <cp:lastModifiedBy>Hornyacsek, Zoltan (hornyacsekz)</cp:lastModifiedBy>
  <cp:revision>34</cp:revision>
  <dcterms:created xsi:type="dcterms:W3CDTF">2018-02-15T15:04:43Z</dcterms:created>
  <dcterms:modified xsi:type="dcterms:W3CDTF">2020-09-22T10:51:35Z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0x01010024A268084847B6439A581FDBA4AC8865</vt:lpwstr>
  </property>
</Properties>
</file>